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30" r:id="rId2"/>
  </p:sldMasterIdLst>
  <p:notesMasterIdLst>
    <p:notesMasterId r:id="rId25"/>
  </p:notesMasterIdLst>
  <p:handoutMasterIdLst>
    <p:handoutMasterId r:id="rId26"/>
  </p:handoutMasterIdLst>
  <p:sldIdLst>
    <p:sldId id="445" r:id="rId3"/>
    <p:sldId id="446" r:id="rId4"/>
    <p:sldId id="440" r:id="rId5"/>
    <p:sldId id="363" r:id="rId6"/>
    <p:sldId id="397" r:id="rId7"/>
    <p:sldId id="398" r:id="rId8"/>
    <p:sldId id="399" r:id="rId9"/>
    <p:sldId id="400" r:id="rId10"/>
    <p:sldId id="374" r:id="rId11"/>
    <p:sldId id="444" r:id="rId12"/>
    <p:sldId id="375" r:id="rId13"/>
    <p:sldId id="403" r:id="rId14"/>
    <p:sldId id="406" r:id="rId15"/>
    <p:sldId id="443" r:id="rId16"/>
    <p:sldId id="460" r:id="rId17"/>
    <p:sldId id="458" r:id="rId18"/>
    <p:sldId id="459" r:id="rId19"/>
    <p:sldId id="463" r:id="rId20"/>
    <p:sldId id="346" r:id="rId21"/>
    <p:sldId id="390" r:id="rId22"/>
    <p:sldId id="456" r:id="rId23"/>
    <p:sldId id="412" r:id="rId24"/>
  </p:sldIdLst>
  <p:sldSz cx="9144000" cy="6170613"/>
  <p:notesSz cx="6834188" cy="9979025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4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D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4" autoAdjust="0"/>
    <p:restoredTop sz="86419" autoAdjust="0"/>
  </p:normalViewPr>
  <p:slideViewPr>
    <p:cSldViewPr>
      <p:cViewPr varScale="1">
        <p:scale>
          <a:sx n="110" d="100"/>
          <a:sy n="110" d="100"/>
        </p:scale>
        <p:origin x="1266" y="78"/>
      </p:cViewPr>
      <p:guideLst>
        <p:guide orient="horz" pos="1944"/>
        <p:guide pos="2881"/>
      </p:guideLst>
    </p:cSldViewPr>
  </p:slideViewPr>
  <p:outlineViewPr>
    <p:cViewPr>
      <p:scale>
        <a:sx n="33" d="100"/>
        <a:sy n="33" d="100"/>
      </p:scale>
      <p:origin x="0" y="-916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7FCA73A7-56E4-6244-8AA7-28C8E37F13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0688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2AA5636-B3EB-ED43-93DC-1C2140F57E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71913" y="0"/>
            <a:ext cx="2960687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5A1DF52-2518-4257-9795-5304BCA4A45D}" type="datetimeFigureOut">
              <a:rPr lang="cs-CZ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D56B5B7-407D-BE4B-8BC9-77DC762DF3C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78963"/>
            <a:ext cx="2960688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47C43C7-8E77-1548-94A6-FA95DA1D93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71913" y="9478963"/>
            <a:ext cx="2960687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DEC3E8D-DB13-47AF-8A96-8C2B5609B0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89828EDB-472A-1A4C-A955-191E4F7606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0688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56EE620-F48A-4346-93DA-4DB9CAF1EFD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71913" y="0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B9871F3-0F38-4556-8B03-EEA5B47DB6EA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F72085F2-232B-D547-9D4F-2FE9E27AF3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44525" y="747713"/>
            <a:ext cx="5545138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dirty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22109ADC-CE7D-8343-B9FD-85612DBE4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4213" y="4740275"/>
            <a:ext cx="5467350" cy="4491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88D5EF7-3609-4342-85D5-9AA24417133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78963"/>
            <a:ext cx="2960688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B76A02B-9A10-C749-93EA-6D620638C7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71913" y="9478963"/>
            <a:ext cx="2960687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692F79A-5CED-44AA-B9F2-2CB777ACD4F2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A4F88F2-E437-4694-835A-4D83F44AFF7E}" type="slidenum">
              <a:rPr lang="en-US" altLang="cs-CZ" smtClean="0"/>
              <a:pPr/>
              <a:t>1</a:t>
            </a:fld>
            <a:endParaRPr lang="en-US" altLang="cs-CZ" dirty="0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1350" y="754063"/>
            <a:ext cx="551338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8775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81771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9410FA-8622-49D8-94C6-D614FF3D875A}" type="slidenum">
              <a:rPr kumimoji="0" lang="en-US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4525" y="757238"/>
            <a:ext cx="5543550" cy="37417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157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9410FA-8622-49D8-94C6-D614FF3D875A}" type="slidenum">
              <a:rPr kumimoji="0" lang="en-US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4525" y="757238"/>
            <a:ext cx="5543550" cy="37417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8627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9410FA-8622-49D8-94C6-D614FF3D875A}" type="slidenum">
              <a:rPr lang="en-US" altLang="cs-CZ" smtClean="0"/>
              <a:pPr>
                <a:spcBef>
                  <a:spcPct val="0"/>
                </a:spcBef>
              </a:pPr>
              <a:t>18</a:t>
            </a:fld>
            <a:endParaRPr lang="en-US" altLang="cs-CZ"/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4525" y="757238"/>
            <a:ext cx="5543550" cy="37417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6847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9410FA-8622-49D8-94C6-D614FF3D875A}" type="slidenum">
              <a:rPr lang="en-US" altLang="cs-CZ" smtClean="0"/>
              <a:pPr>
                <a:spcBef>
                  <a:spcPct val="0"/>
                </a:spcBef>
              </a:pPr>
              <a:t>21</a:t>
            </a:fld>
            <a:endParaRPr lang="en-US" altLang="cs-CZ"/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4525" y="757238"/>
            <a:ext cx="5543550" cy="37417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248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9410FA-8622-49D8-94C6-D614FF3D875A}" type="slidenum">
              <a:rPr lang="en-US" altLang="cs-CZ" smtClean="0"/>
              <a:pPr>
                <a:spcBef>
                  <a:spcPct val="0"/>
                </a:spcBef>
              </a:pPr>
              <a:t>22</a:t>
            </a:fld>
            <a:endParaRPr lang="en-US" altLang="cs-CZ"/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4525" y="757238"/>
            <a:ext cx="5543550" cy="37417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4081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9410FA-8622-49D8-94C6-D614FF3D875A}" type="slidenum">
              <a:rPr lang="en-US" altLang="cs-CZ" smtClean="0"/>
              <a:pPr>
                <a:spcBef>
                  <a:spcPct val="0"/>
                </a:spcBef>
              </a:pPr>
              <a:t>2</a:t>
            </a:fld>
            <a:endParaRPr lang="en-US" altLang="cs-CZ"/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4525" y="757238"/>
            <a:ext cx="5543550" cy="37417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686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282CF71-7D88-4E9E-B8E0-1B8A01A7046B}" type="slidenum">
              <a:rPr lang="en-US" altLang="cs-CZ" smtClean="0"/>
              <a:pPr/>
              <a:t>3</a:t>
            </a:fld>
            <a:endParaRPr lang="en-US" altLang="cs-CZ"/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1350" y="754063"/>
            <a:ext cx="551338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8775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7459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9529D1-35BA-484E-AF2F-4C4CACB31AB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047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38DEA3F-5C03-4BC3-B7C7-A9E32EC634A3}" type="slidenum">
              <a:rPr lang="en-US" altLang="cs-CZ" smtClean="0"/>
              <a:pPr>
                <a:spcBef>
                  <a:spcPct val="0"/>
                </a:spcBef>
              </a:pPr>
              <a:t>10</a:t>
            </a:fld>
            <a:endParaRPr lang="en-US" altLang="cs-CZ"/>
          </a:p>
        </p:txBody>
      </p:sp>
      <p:sp>
        <p:nvSpPr>
          <p:cNvPr id="235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4525" y="757238"/>
            <a:ext cx="5543550" cy="37417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3835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5F6B5D-B32A-42F3-8DB1-F32659BBEDD6}" type="slidenum">
              <a:rPr kumimoji="0" lang="en-US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7863" y="822325"/>
            <a:ext cx="5418137" cy="4064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4369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5F6B5D-B32A-42F3-8DB1-F32659BBEDD6}" type="slidenum">
              <a:rPr kumimoji="0" lang="en-US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7863" y="822325"/>
            <a:ext cx="5418137" cy="4064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6521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35512CC-63C6-451C-88B2-978138B64538}" type="slidenum">
              <a:rPr lang="en-US" altLang="cs-CZ" smtClean="0"/>
              <a:pPr/>
              <a:t>14</a:t>
            </a:fld>
            <a:endParaRPr lang="en-US" altLang="cs-CZ"/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1350" y="754063"/>
            <a:ext cx="551338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38775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02502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9410FA-8622-49D8-94C6-D614FF3D875A}" type="slidenum">
              <a:rPr kumimoji="0" lang="en-US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44525" y="757238"/>
            <a:ext cx="5543550" cy="37417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3208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1" y="1916890"/>
            <a:ext cx="7772400" cy="132268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1" y="3496682"/>
            <a:ext cx="6400800" cy="157693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E044B0-1F5E-4D42-A5FE-B47CFC65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357A1-7E0A-40AE-A553-44FA4D16F7D9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595677-4698-A544-948F-0AB7246B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639256-A118-F445-932A-E2E360336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C5B27-E355-4295-B411-9B42CB7C094F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45726387"/>
      </p:ext>
    </p:extLst>
  </p:cSld>
  <p:clrMapOvr>
    <a:masterClrMapping/>
  </p:clrMapOvr>
  <p:transition spd="slow" advTm="4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E044B0-1F5E-4D42-A5FE-B47CFC65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E19FC-DC58-4521-AB07-4DB6C0362D95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595677-4698-A544-948F-0AB7246B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639256-A118-F445-932A-E2E360336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5B1F0-7006-43CB-BA55-5228B9CE0ECA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7819466"/>
      </p:ext>
    </p:extLst>
  </p:cSld>
  <p:clrMapOvr>
    <a:masterClrMapping/>
  </p:clrMapOvr>
  <p:transition spd="slow" advTm="4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399" y="222829"/>
            <a:ext cx="2057400" cy="4736517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22829"/>
            <a:ext cx="6019800" cy="473651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E044B0-1F5E-4D42-A5FE-B47CFC65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49C-88E5-4DB3-A806-20C56417E4D4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595677-4698-A544-948F-0AB7246B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639256-A118-F445-932A-E2E360336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25AF0-E109-4F76-95BC-4D57F5F2523C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91086669"/>
      </p:ext>
    </p:extLst>
  </p:cSld>
  <p:clrMapOvr>
    <a:masterClrMapping/>
  </p:clrMapOvr>
  <p:transition spd="slow" advTm="4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1916890"/>
            <a:ext cx="7770813" cy="1321254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EF5FFCA-A5A0-8544-9457-BFF70C46C4AF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5719763"/>
            <a:ext cx="2132013" cy="3270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8/9/12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9726415-7651-F545-9674-EB22B2AD54E0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5719763"/>
            <a:ext cx="2894013" cy="3270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D48D1CC-152E-2341-BE37-9EA4924ABC7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5719763"/>
            <a:ext cx="2132013" cy="3270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8DADB-C571-45AD-B299-CEB325D450D4}" type="slidenum">
              <a:rPr lang="en-US" altLang="cs-CZ"/>
              <a:pPr>
                <a:defRPr/>
              </a:pPr>
              <a:t>‹#›</a:t>
            </a:fld>
            <a:fld id="{8EAAFD03-289E-4BF6-B077-5C7010D47A27}" type="slidenum">
              <a:rPr lang="en-US" altLang="cs-CZ"/>
              <a:pPr>
                <a:defRPr/>
              </a:pPr>
              <a:t>‹#›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984846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228600" y="342812"/>
            <a:ext cx="8686800" cy="5073615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cs-CZ" sz="2160">
              <a:latin typeface="Times New Roman" pitchFamily="18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white">
          <a:xfrm>
            <a:off x="327026" y="439942"/>
            <a:ext cx="8435975" cy="4290861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cs-CZ" sz="2160">
              <a:latin typeface="Times New Roman" pitchFamily="18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blackWhite">
          <a:xfrm>
            <a:off x="1371600" y="3003889"/>
            <a:ext cx="6400800" cy="205687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771327"/>
            <a:ext cx="7772400" cy="2039730"/>
          </a:xfrm>
        </p:spPr>
        <p:txBody>
          <a:bodyPr anchor="ctr" anchorCtr="1"/>
          <a:lstStyle>
            <a:lvl1pPr algn="ctr">
              <a:defRPr sz="3689" i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209576"/>
            <a:ext cx="5410200" cy="1714059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sz="2969"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20F62-1690-4623-9AD6-CD1B660F5931}" type="datetimeFigureOut">
              <a:rPr lang="cs-CZ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5750669"/>
            <a:ext cx="2895600" cy="41137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5750669"/>
            <a:ext cx="1600200" cy="41137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A62DB-A248-4FE7-A81A-591EE50990C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9587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0B41C-7954-4FDD-B6EF-392B1DBFBF92}" type="datetimeFigureOut">
              <a:rPr lang="cs-CZ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BF8FC-6860-4AE0-9D33-CC80C45D45B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3683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965191"/>
            <a:ext cx="7772400" cy="1225552"/>
          </a:xfrm>
        </p:spPr>
        <p:txBody>
          <a:bodyPr anchor="t"/>
          <a:lstStyle>
            <a:lvl1pPr algn="l">
              <a:defRPr sz="3599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615370"/>
            <a:ext cx="7772400" cy="1349821"/>
          </a:xfrm>
        </p:spPr>
        <p:txBody>
          <a:bodyPr anchor="b"/>
          <a:lstStyle>
            <a:lvl1pPr marL="0" indent="0">
              <a:buNone/>
              <a:defRPr sz="1800"/>
            </a:lvl1pPr>
            <a:lvl2pPr marL="411389" indent="0">
              <a:buNone/>
              <a:defRPr sz="1620"/>
            </a:lvl2pPr>
            <a:lvl3pPr marL="822777" indent="0">
              <a:buNone/>
              <a:defRPr sz="1440"/>
            </a:lvl3pPr>
            <a:lvl4pPr marL="1234166" indent="0">
              <a:buNone/>
              <a:defRPr sz="1260"/>
            </a:lvl4pPr>
            <a:lvl5pPr marL="1645554" indent="0">
              <a:buNone/>
              <a:defRPr sz="1260"/>
            </a:lvl5pPr>
            <a:lvl6pPr marL="2056943" indent="0">
              <a:buNone/>
              <a:defRPr sz="1260"/>
            </a:lvl6pPr>
            <a:lvl7pPr marL="2468331" indent="0">
              <a:buNone/>
              <a:defRPr sz="1260"/>
            </a:lvl7pPr>
            <a:lvl8pPr marL="2879720" indent="0">
              <a:buNone/>
              <a:defRPr sz="1260"/>
            </a:lvl8pPr>
            <a:lvl9pPr marL="3291108" indent="0">
              <a:buNone/>
              <a:defRPr sz="126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2B309-FF8F-4FCA-BF76-9C61149D3069}" type="datetimeFigureOut">
              <a:rPr lang="cs-CZ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AA3A1-B02F-4BCD-B603-53871951A8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7044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62000" y="1714059"/>
            <a:ext cx="3771900" cy="3633805"/>
          </a:xfrm>
        </p:spPr>
        <p:txBody>
          <a:bodyPr/>
          <a:lstStyle>
            <a:lvl1pPr>
              <a:defRPr sz="2519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86300" y="1714059"/>
            <a:ext cx="3771900" cy="3633805"/>
          </a:xfrm>
        </p:spPr>
        <p:txBody>
          <a:bodyPr/>
          <a:lstStyle>
            <a:lvl1pPr>
              <a:defRPr sz="2519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FC3D9-1CD7-42E2-93A0-0F50E64456EE}" type="datetimeFigureOut">
              <a:rPr lang="cs-CZ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E114F-7FE5-42A5-BFA4-CADF33220DA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9676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47110"/>
            <a:ext cx="8229600" cy="1028436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81246"/>
            <a:ext cx="4040188" cy="575638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389" indent="0">
              <a:buNone/>
              <a:defRPr sz="1800" b="1"/>
            </a:lvl2pPr>
            <a:lvl3pPr marL="822777" indent="0">
              <a:buNone/>
              <a:defRPr sz="1620" b="1"/>
            </a:lvl3pPr>
            <a:lvl4pPr marL="1234166" indent="0">
              <a:buNone/>
              <a:defRPr sz="1440" b="1"/>
            </a:lvl4pPr>
            <a:lvl5pPr marL="1645554" indent="0">
              <a:buNone/>
              <a:defRPr sz="1440" b="1"/>
            </a:lvl5pPr>
            <a:lvl6pPr marL="2056943" indent="0">
              <a:buNone/>
              <a:defRPr sz="1440" b="1"/>
            </a:lvl6pPr>
            <a:lvl7pPr marL="2468331" indent="0">
              <a:buNone/>
              <a:defRPr sz="1440" b="1"/>
            </a:lvl7pPr>
            <a:lvl8pPr marL="2879720" indent="0">
              <a:buNone/>
              <a:defRPr sz="1440" b="1"/>
            </a:lvl8pPr>
            <a:lvl9pPr marL="3291108" indent="0">
              <a:buNone/>
              <a:defRPr sz="144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956884"/>
            <a:ext cx="4040188" cy="3555245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381246"/>
            <a:ext cx="4041775" cy="575638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389" indent="0">
              <a:buNone/>
              <a:defRPr sz="1800" b="1"/>
            </a:lvl2pPr>
            <a:lvl3pPr marL="822777" indent="0">
              <a:buNone/>
              <a:defRPr sz="1620" b="1"/>
            </a:lvl3pPr>
            <a:lvl4pPr marL="1234166" indent="0">
              <a:buNone/>
              <a:defRPr sz="1440" b="1"/>
            </a:lvl4pPr>
            <a:lvl5pPr marL="1645554" indent="0">
              <a:buNone/>
              <a:defRPr sz="1440" b="1"/>
            </a:lvl5pPr>
            <a:lvl6pPr marL="2056943" indent="0">
              <a:buNone/>
              <a:defRPr sz="1440" b="1"/>
            </a:lvl6pPr>
            <a:lvl7pPr marL="2468331" indent="0">
              <a:buNone/>
              <a:defRPr sz="1440" b="1"/>
            </a:lvl7pPr>
            <a:lvl8pPr marL="2879720" indent="0">
              <a:buNone/>
              <a:defRPr sz="1440" b="1"/>
            </a:lvl8pPr>
            <a:lvl9pPr marL="3291108" indent="0">
              <a:buNone/>
              <a:defRPr sz="144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956884"/>
            <a:ext cx="4041775" cy="3555245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EE5D5-A19C-43C5-A40C-E0839D06FF84}" type="datetimeFigureOut">
              <a:rPr lang="cs-CZ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7F5EA-EB67-4927-B551-B9BF29235FF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2857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1D9D8-0ECE-40F2-8F69-83BFA1445218}" type="datetimeFigureOut">
              <a:rPr lang="cs-CZ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843A4-CB25-40A0-BD41-CB5F50BAA23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8410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82BDE-32DF-4F3F-A21F-3C832CAF5475}" type="datetimeFigureOut">
              <a:rPr lang="cs-CZ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3319AD-97D5-40D1-B55A-95C6C4223F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162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E044B0-1F5E-4D42-A5FE-B47CFC65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5B764-EC7F-44EF-B0B7-EA352BDBB3AA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595677-4698-A544-948F-0AB7246B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639256-A118-F445-932A-E2E360336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D9495-195D-4B0D-8E3C-A3ABBD51D906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43964665"/>
      </p:ext>
    </p:extLst>
  </p:cSld>
  <p:clrMapOvr>
    <a:masterClrMapping/>
  </p:clrMapOvr>
  <p:transition spd="slow" advTm="4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45682"/>
            <a:ext cx="3008313" cy="1045576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45682"/>
            <a:ext cx="5111750" cy="5266447"/>
          </a:xfrm>
        </p:spPr>
        <p:txBody>
          <a:bodyPr/>
          <a:lstStyle>
            <a:lvl1pPr>
              <a:defRPr sz="2879"/>
            </a:lvl1pPr>
            <a:lvl2pPr>
              <a:defRPr sz="2519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291258"/>
            <a:ext cx="3008313" cy="4220871"/>
          </a:xfrm>
        </p:spPr>
        <p:txBody>
          <a:bodyPr/>
          <a:lstStyle>
            <a:lvl1pPr marL="0" indent="0">
              <a:buNone/>
              <a:defRPr sz="1260"/>
            </a:lvl1pPr>
            <a:lvl2pPr marL="411389" indent="0">
              <a:buNone/>
              <a:defRPr sz="1080"/>
            </a:lvl2pPr>
            <a:lvl3pPr marL="822777" indent="0">
              <a:buNone/>
              <a:defRPr sz="900"/>
            </a:lvl3pPr>
            <a:lvl4pPr marL="1234166" indent="0">
              <a:buNone/>
              <a:defRPr sz="810"/>
            </a:lvl4pPr>
            <a:lvl5pPr marL="1645554" indent="0">
              <a:buNone/>
              <a:defRPr sz="810"/>
            </a:lvl5pPr>
            <a:lvl6pPr marL="2056943" indent="0">
              <a:buNone/>
              <a:defRPr sz="810"/>
            </a:lvl6pPr>
            <a:lvl7pPr marL="2468331" indent="0">
              <a:buNone/>
              <a:defRPr sz="810"/>
            </a:lvl7pPr>
            <a:lvl8pPr marL="2879720" indent="0">
              <a:buNone/>
              <a:defRPr sz="810"/>
            </a:lvl8pPr>
            <a:lvl9pPr marL="3291108" indent="0">
              <a:buNone/>
              <a:defRPr sz="81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174A4-BFA2-4609-A2D3-67C84B4FEAB4}" type="datetimeFigureOut">
              <a:rPr lang="cs-CZ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942D7-E58A-456D-9E2D-A7E55FA5D1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41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319429"/>
            <a:ext cx="5486400" cy="509933"/>
          </a:xfrm>
        </p:spPr>
        <p:txBody>
          <a:bodyPr/>
          <a:lstStyle>
            <a:lvl1pPr algn="l">
              <a:defRPr sz="18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551356"/>
            <a:ext cx="5486400" cy="3702368"/>
          </a:xfrm>
        </p:spPr>
        <p:txBody>
          <a:bodyPr/>
          <a:lstStyle>
            <a:lvl1pPr marL="0" indent="0">
              <a:buNone/>
              <a:defRPr sz="2879"/>
            </a:lvl1pPr>
            <a:lvl2pPr marL="411389" indent="0">
              <a:buNone/>
              <a:defRPr sz="2519"/>
            </a:lvl2pPr>
            <a:lvl3pPr marL="822777" indent="0">
              <a:buNone/>
              <a:defRPr sz="2160"/>
            </a:lvl3pPr>
            <a:lvl4pPr marL="1234166" indent="0">
              <a:buNone/>
              <a:defRPr sz="1800"/>
            </a:lvl4pPr>
            <a:lvl5pPr marL="1645554" indent="0">
              <a:buNone/>
              <a:defRPr sz="1800"/>
            </a:lvl5pPr>
            <a:lvl6pPr marL="2056943" indent="0">
              <a:buNone/>
              <a:defRPr sz="1800"/>
            </a:lvl6pPr>
            <a:lvl7pPr marL="2468331" indent="0">
              <a:buNone/>
              <a:defRPr sz="1800"/>
            </a:lvl7pPr>
            <a:lvl8pPr marL="2879720" indent="0">
              <a:buNone/>
              <a:defRPr sz="1800"/>
            </a:lvl8pPr>
            <a:lvl9pPr marL="3291108" indent="0">
              <a:buNone/>
              <a:defRPr sz="18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829362"/>
            <a:ext cx="5486400" cy="724190"/>
          </a:xfrm>
        </p:spPr>
        <p:txBody>
          <a:bodyPr/>
          <a:lstStyle>
            <a:lvl1pPr marL="0" indent="0">
              <a:buNone/>
              <a:defRPr sz="1260"/>
            </a:lvl1pPr>
            <a:lvl2pPr marL="411389" indent="0">
              <a:buNone/>
              <a:defRPr sz="1080"/>
            </a:lvl2pPr>
            <a:lvl3pPr marL="822777" indent="0">
              <a:buNone/>
              <a:defRPr sz="900"/>
            </a:lvl3pPr>
            <a:lvl4pPr marL="1234166" indent="0">
              <a:buNone/>
              <a:defRPr sz="810"/>
            </a:lvl4pPr>
            <a:lvl5pPr marL="1645554" indent="0">
              <a:buNone/>
              <a:defRPr sz="810"/>
            </a:lvl5pPr>
            <a:lvl6pPr marL="2056943" indent="0">
              <a:buNone/>
              <a:defRPr sz="810"/>
            </a:lvl6pPr>
            <a:lvl7pPr marL="2468331" indent="0">
              <a:buNone/>
              <a:defRPr sz="810"/>
            </a:lvl7pPr>
            <a:lvl8pPr marL="2879720" indent="0">
              <a:buNone/>
              <a:defRPr sz="810"/>
            </a:lvl8pPr>
            <a:lvl9pPr marL="3291108" indent="0">
              <a:buNone/>
              <a:defRPr sz="81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71648-ACCD-40B8-950E-53A391A6B6D8}" type="datetimeFigureOut">
              <a:rPr lang="cs-CZ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BFB8A-1486-4066-96D8-2337DFF358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1778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FB415-4408-4D0E-9444-AFE74A730638}" type="datetimeFigureOut">
              <a:rPr lang="cs-CZ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ADBBD-2872-41D3-B81B-29B7EC7B046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48188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34150" y="479937"/>
            <a:ext cx="1924050" cy="4867928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62000" y="479937"/>
            <a:ext cx="5619750" cy="4867928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DCF2C-4C94-476F-AB5C-E58C104C790D}" type="datetimeFigureOut">
              <a:rPr lang="cs-CZ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1532F-A403-4DA2-B7D5-AA34B62B477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8442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3" y="1916890"/>
            <a:ext cx="7770813" cy="1321254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0"/>
          </p:nvPr>
        </p:nvSpPr>
        <p:spPr>
          <a:xfrm>
            <a:off x="457202" y="5719764"/>
            <a:ext cx="2132013" cy="3270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8/9/12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idx="11"/>
          </p:nvPr>
        </p:nvSpPr>
        <p:spPr>
          <a:xfrm>
            <a:off x="3124202" y="5719764"/>
            <a:ext cx="2894013" cy="3270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idx="12"/>
          </p:nvPr>
        </p:nvSpPr>
        <p:spPr>
          <a:xfrm>
            <a:off x="6553202" y="5719764"/>
            <a:ext cx="2132013" cy="3270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C0454-059C-4E06-B1CA-231BDB7A4CA3}" type="slidenum">
              <a:rPr lang="en-US" altLang="cs-CZ"/>
              <a:pPr>
                <a:defRPr/>
              </a:pPr>
              <a:t>‹#›</a:t>
            </a:fld>
            <a:fld id="{58208D8B-FAF9-426A-9902-23810EC93C4E}" type="slidenum">
              <a:rPr lang="en-US" altLang="cs-CZ"/>
              <a:pPr>
                <a:defRPr/>
              </a:pPr>
              <a:t>‹#›</a:t>
            </a:fld>
            <a:endParaRPr lang="en-US" altLang="cs-CZ" dirty="0"/>
          </a:p>
        </p:txBody>
      </p:sp>
    </p:spTree>
    <p:extLst>
      <p:ext uri="{BB962C8B-B14F-4D97-AF65-F5344CB8AC3E}">
        <p14:creationId xmlns:p14="http://schemas.microsoft.com/office/powerpoint/2010/main" val="1959935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4" y="3965191"/>
            <a:ext cx="7772400" cy="122555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4" y="2615371"/>
            <a:ext cx="7772400" cy="134982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E044B0-1F5E-4D42-A5FE-B47CFC65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31730-D263-49F3-9AF7-A37C2A1D66C3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595677-4698-A544-948F-0AB7246B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639256-A118-F445-932A-E2E360336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C630B-1B82-4E0C-AFDB-3013047369DB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81925709"/>
      </p:ext>
    </p:extLst>
  </p:cSld>
  <p:clrMapOvr>
    <a:masterClrMapping/>
  </p:clrMapOvr>
  <p:transition spd="slow" advTm="4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95545"/>
            <a:ext cx="4038600" cy="36638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95545"/>
            <a:ext cx="4038600" cy="36638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A0E044B0-1F5E-4D42-A5FE-B47CFC65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ECAA9-6FF8-4227-B775-A91E9ED73177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1C595677-4698-A544-948F-0AB7246B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E639256-A118-F445-932A-E2E360336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FA237-BB4A-4C5C-9060-741F9B533863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46694310"/>
      </p:ext>
    </p:extLst>
  </p:cSld>
  <p:clrMapOvr>
    <a:masterClrMapping/>
  </p:clrMapOvr>
  <p:transition spd="slow" advTm="4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47110"/>
            <a:ext cx="8229600" cy="1028436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199" y="1381246"/>
            <a:ext cx="4040188" cy="57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199" y="1956885"/>
            <a:ext cx="4040188" cy="355524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7" y="1381246"/>
            <a:ext cx="4041776" cy="575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7" y="1956885"/>
            <a:ext cx="4041776" cy="355524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A0E044B0-1F5E-4D42-A5FE-B47CFC65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D5E63-F9DF-4FAF-B973-7F816C88D2CE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1C595677-4698-A544-948F-0AB7246B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8E639256-A118-F445-932A-E2E360336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CBC57-227B-47E2-8EE5-E9E874F6CCB0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3489"/>
      </p:ext>
    </p:extLst>
  </p:cSld>
  <p:clrMapOvr>
    <a:masterClrMapping/>
  </p:clrMapOvr>
  <p:transition spd="slow" advTm="4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A0E044B0-1F5E-4D42-A5FE-B47CFC65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CA3C3-D88C-4057-BD97-AA56CE030487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1C595677-4698-A544-948F-0AB7246B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8E639256-A118-F445-932A-E2E360336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D7115-AAB1-4A0E-9F57-203996C58CD8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7915999"/>
      </p:ext>
    </p:extLst>
  </p:cSld>
  <p:clrMapOvr>
    <a:masterClrMapping/>
  </p:clrMapOvr>
  <p:transition spd="slow" advTm="4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A0E044B0-1F5E-4D42-A5FE-B47CFC65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15F24-D64C-4BFD-9385-E2770FC5665D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1C595677-4698-A544-948F-0AB7246B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8E639256-A118-F445-932A-E2E360336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8D803-C39D-47A6-A28A-F9DDCF0D9D30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77675868"/>
      </p:ext>
    </p:extLst>
  </p:cSld>
  <p:clrMapOvr>
    <a:masterClrMapping/>
  </p:clrMapOvr>
  <p:transition spd="slow" advTm="4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3" y="245682"/>
            <a:ext cx="3008313" cy="10455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45683"/>
            <a:ext cx="5111750" cy="52664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3" y="1291259"/>
            <a:ext cx="3008313" cy="42208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A0E044B0-1F5E-4D42-A5FE-B47CFC65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4F7FF-9071-4EA2-BED9-1BB1B22163C5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1C595677-4698-A544-948F-0AB7246B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E639256-A118-F445-932A-E2E360336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52E83-9712-4305-899D-887FA2E4729B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03827462"/>
      </p:ext>
    </p:extLst>
  </p:cSld>
  <p:clrMapOvr>
    <a:masterClrMapping/>
  </p:clrMapOvr>
  <p:transition spd="slow" advTm="4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319430"/>
            <a:ext cx="5486400" cy="50993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551356"/>
            <a:ext cx="5486400" cy="370236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829362"/>
            <a:ext cx="5486400" cy="7241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A0E044B0-1F5E-4D42-A5FE-B47CFC65F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AC719-AA8E-482E-9C61-832F09ED6747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1C595677-4698-A544-948F-0AB7246B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8E639256-A118-F445-932A-E2E360336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518F1-136F-42F4-9ED4-F6BD0735DAC5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262446"/>
      </p:ext>
    </p:extLst>
  </p:cSld>
  <p:clrMapOvr>
    <a:masterClrMapping/>
  </p:clrMapOvr>
  <p:transition spd="slow" advTm="4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47650"/>
            <a:ext cx="82296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439863"/>
            <a:ext cx="8229600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E044B0-1F5E-4D42-A5FE-B47CFC65F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5719763"/>
            <a:ext cx="2133600" cy="328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2BBB18-8148-40D3-B469-FA256FD976D6}" type="datetimeFigureOut">
              <a:rPr lang="cs-CZ"/>
              <a:pPr>
                <a:defRPr/>
              </a:pPr>
              <a:t>25.11.2019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595677-4698-A544-948F-0AB7246B18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5719763"/>
            <a:ext cx="2895600" cy="3286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639256-A118-F445-932A-E2E360336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5719763"/>
            <a:ext cx="2133600" cy="3286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0974D83-F631-4990-90B5-A30FDA37D4D7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ransition spd="slow" advTm="4000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79936"/>
            <a:ext cx="7696200" cy="1028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714059"/>
            <a:ext cx="7696200" cy="3633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5750669"/>
            <a:ext cx="2057400" cy="41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60">
                <a:cs typeface="+mn-cs"/>
              </a:defRPr>
            </a:lvl1pPr>
          </a:lstStyle>
          <a:p>
            <a:pPr>
              <a:defRPr/>
            </a:pPr>
            <a:fld id="{8C83FBDC-90BE-431D-A72D-09962B297C03}" type="datetimeFigureOut">
              <a:rPr lang="cs-CZ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5762096"/>
            <a:ext cx="2895600" cy="41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6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5759239"/>
            <a:ext cx="1600200" cy="411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60">
                <a:cs typeface="+mn-cs"/>
              </a:defRPr>
            </a:lvl1pPr>
          </a:lstStyle>
          <a:p>
            <a:pPr>
              <a:defRPr/>
            </a:pPr>
            <a:fld id="{5199E1E6-992D-4701-8669-815C63C9F3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168276" y="205687"/>
            <a:ext cx="8823325" cy="5484989"/>
            <a:chOff x="106" y="144"/>
            <a:chExt cx="5558" cy="3840"/>
          </a:xfrm>
        </p:grpSpPr>
        <p:sp>
          <p:nvSpPr>
            <p:cNvPr id="1032" name="AutoShape 8"/>
            <p:cNvSpPr>
              <a:spLocks noChangeArrowheads="1"/>
            </p:cNvSpPr>
            <p:nvPr/>
          </p:nvSpPr>
          <p:spPr bwMode="auto">
            <a:xfrm>
              <a:off x="106" y="144"/>
              <a:ext cx="5558" cy="3840"/>
            </a:xfrm>
            <a:prstGeom prst="roundRect">
              <a:avLst>
                <a:gd name="adj" fmla="val 11046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cs-CZ" sz="2160">
                <a:latin typeface="Times New Roman" pitchFamily="18" charset="0"/>
              </a:endParaRPr>
            </a:p>
          </p:txBody>
        </p:sp>
        <p:sp>
          <p:nvSpPr>
            <p:cNvPr id="1033" name="Line 9"/>
            <p:cNvSpPr>
              <a:spLocks noChangeShapeType="1"/>
            </p:cNvSpPr>
            <p:nvPr/>
          </p:nvSpPr>
          <p:spPr bwMode="auto">
            <a:xfrm>
              <a:off x="480" y="1077"/>
              <a:ext cx="484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36130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969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969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969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969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969">
          <a:solidFill>
            <a:schemeClr val="tx2"/>
          </a:solidFill>
          <a:latin typeface="Arial Black" pitchFamily="34" charset="0"/>
        </a:defRPr>
      </a:lvl5pPr>
      <a:lvl6pPr marL="411389" algn="l" rtl="0" fontAlgn="base">
        <a:spcBef>
          <a:spcPct val="0"/>
        </a:spcBef>
        <a:spcAft>
          <a:spcPct val="0"/>
        </a:spcAft>
        <a:defRPr sz="2969">
          <a:solidFill>
            <a:schemeClr val="tx2"/>
          </a:solidFill>
          <a:latin typeface="Arial Black" pitchFamily="34" charset="0"/>
        </a:defRPr>
      </a:lvl6pPr>
      <a:lvl7pPr marL="822777" algn="l" rtl="0" fontAlgn="base">
        <a:spcBef>
          <a:spcPct val="0"/>
        </a:spcBef>
        <a:spcAft>
          <a:spcPct val="0"/>
        </a:spcAft>
        <a:defRPr sz="2969">
          <a:solidFill>
            <a:schemeClr val="tx2"/>
          </a:solidFill>
          <a:latin typeface="Arial Black" pitchFamily="34" charset="0"/>
        </a:defRPr>
      </a:lvl7pPr>
      <a:lvl8pPr marL="1234166" algn="l" rtl="0" fontAlgn="base">
        <a:spcBef>
          <a:spcPct val="0"/>
        </a:spcBef>
        <a:spcAft>
          <a:spcPct val="0"/>
        </a:spcAft>
        <a:defRPr sz="2969">
          <a:solidFill>
            <a:schemeClr val="tx2"/>
          </a:solidFill>
          <a:latin typeface="Arial Black" pitchFamily="34" charset="0"/>
        </a:defRPr>
      </a:lvl8pPr>
      <a:lvl9pPr marL="1645554" algn="l" rtl="0" fontAlgn="base">
        <a:spcBef>
          <a:spcPct val="0"/>
        </a:spcBef>
        <a:spcAft>
          <a:spcPct val="0"/>
        </a:spcAft>
        <a:defRPr sz="2969">
          <a:solidFill>
            <a:schemeClr val="tx2"/>
          </a:solidFill>
          <a:latin typeface="Arial Black" pitchFamily="34" charset="0"/>
        </a:defRPr>
      </a:lvl9pPr>
    </p:titleStyle>
    <p:bodyStyle>
      <a:lvl1pPr marL="308541" indent="-308541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l"/>
        <a:defRPr sz="2789">
          <a:solidFill>
            <a:schemeClr val="tx1"/>
          </a:solidFill>
          <a:latin typeface="+mn-lt"/>
          <a:ea typeface="+mn-ea"/>
          <a:cs typeface="+mn-cs"/>
        </a:defRPr>
      </a:lvl1pPr>
      <a:lvl2pPr marL="668506" indent="-25711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339">
          <a:solidFill>
            <a:schemeClr val="tx1"/>
          </a:solidFill>
          <a:latin typeface="+mn-lt"/>
        </a:defRPr>
      </a:lvl2pPr>
      <a:lvl3pPr marL="1028471" indent="-205694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1980">
          <a:solidFill>
            <a:schemeClr val="tx1"/>
          </a:solidFill>
          <a:latin typeface="+mn-lt"/>
        </a:defRPr>
      </a:lvl3pPr>
      <a:lvl4pPr marL="1439860" indent="-20569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1800">
          <a:solidFill>
            <a:schemeClr val="tx1"/>
          </a:solidFill>
          <a:latin typeface="+mn-lt"/>
        </a:defRPr>
      </a:lvl4pPr>
      <a:lvl5pPr marL="1851249" indent="-205694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1800">
          <a:solidFill>
            <a:schemeClr val="tx1"/>
          </a:solidFill>
          <a:latin typeface="+mn-lt"/>
        </a:defRPr>
      </a:lvl5pPr>
      <a:lvl6pPr marL="2262637" indent="-205694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1800">
          <a:solidFill>
            <a:schemeClr val="tx1"/>
          </a:solidFill>
          <a:latin typeface="+mn-lt"/>
        </a:defRPr>
      </a:lvl6pPr>
      <a:lvl7pPr marL="2674026" indent="-205694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1800">
          <a:solidFill>
            <a:schemeClr val="tx1"/>
          </a:solidFill>
          <a:latin typeface="+mn-lt"/>
        </a:defRPr>
      </a:lvl7pPr>
      <a:lvl8pPr marL="3085414" indent="-205694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1800">
          <a:solidFill>
            <a:schemeClr val="tx1"/>
          </a:solidFill>
          <a:latin typeface="+mn-lt"/>
        </a:defRPr>
      </a:lvl8pPr>
      <a:lvl9pPr marL="3496803" indent="-205694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18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822777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389" algn="l" defTabSz="822777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777" algn="l" defTabSz="822777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166" algn="l" defTabSz="822777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554" algn="l" defTabSz="822777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6943" algn="l" defTabSz="822777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331" algn="l" defTabSz="822777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79720" algn="l" defTabSz="822777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108" algn="l" defTabSz="822777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video" Target="file:////Users/petrkubala/Desktop/Heavy%20Thunderstorm%20Sounds%20Relaxing%20Rain,%20Thunder%20&amp;%20Lightning%20Ambience%20for%20Sleep%20HD%20Nature%20Video.mp4" TargetMode="External"/><Relationship Id="rId1" Type="http://schemas.microsoft.com/office/2007/relationships/media" Target="file:////Users/petrkubala/Desktop/Heavy%20Thunderstorm%20Sounds%20Relaxing%20Rain,%20Thunder%20&amp;%20Lightning%20Ambience%20for%20Sleep%20HD%20Nature%20Video.mp4" TargetMode="Externa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file:////Users/petrkubala/Desktop/Ud&#225;losti,%20koment&#225;&#345;e_new.mp4" TargetMode="External"/><Relationship Id="rId1" Type="http://schemas.microsoft.com/office/2007/relationships/media" Target="file:////Users/petrkubala/Desktop/Ud&#225;losti,%20koment&#225;&#345;e_new.mp4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4.png"/><Relationship Id="rId2" Type="http://schemas.openxmlformats.org/officeDocument/2006/relationships/audio" Target="file:///D:\_videa\Kubala_VT_2019\Wohnout%20-%20Voda%20v%20pr&#225;&#353;ku.mp3" TargetMode="External"/><Relationship Id="rId1" Type="http://schemas.microsoft.com/office/2007/relationships/media" Target="file:///D:\_videa\Kubala_VT_2019\Wohnout%20-%20Voda%20v%20pr&#225;&#353;ku.mp3" TargetMode="External"/><Relationship Id="rId6" Type="http://schemas.openxmlformats.org/officeDocument/2006/relationships/image" Target="../media/image13.tiff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image" Target="../media/image13.tiff"/><Relationship Id="rId3" Type="http://schemas.openxmlformats.org/officeDocument/2006/relationships/image" Target="../media/image6.jpeg"/><Relationship Id="rId7" Type="http://schemas.openxmlformats.org/officeDocument/2006/relationships/image" Target="../media/image18.tiff"/><Relationship Id="rId12" Type="http://schemas.openxmlformats.org/officeDocument/2006/relationships/image" Target="../media/image2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tiff"/><Relationship Id="rId11" Type="http://schemas.openxmlformats.org/officeDocument/2006/relationships/image" Target="../media/image22.tiff"/><Relationship Id="rId5" Type="http://schemas.openxmlformats.org/officeDocument/2006/relationships/image" Target="../media/image16.tiff"/><Relationship Id="rId10" Type="http://schemas.openxmlformats.org/officeDocument/2006/relationships/image" Target="../media/image21.tiff"/><Relationship Id="rId4" Type="http://schemas.openxmlformats.org/officeDocument/2006/relationships/image" Target="../media/image15.tiff"/><Relationship Id="rId9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6.jpeg"/><Relationship Id="rId7" Type="http://schemas.openxmlformats.org/officeDocument/2006/relationships/image" Target="../media/image27.tiff"/><Relationship Id="rId12" Type="http://schemas.openxmlformats.org/officeDocument/2006/relationships/image" Target="../media/image3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tiff"/><Relationship Id="rId11" Type="http://schemas.openxmlformats.org/officeDocument/2006/relationships/image" Target="../media/image31.tiff"/><Relationship Id="rId5" Type="http://schemas.openxmlformats.org/officeDocument/2006/relationships/image" Target="../media/image25.tiff"/><Relationship Id="rId10" Type="http://schemas.openxmlformats.org/officeDocument/2006/relationships/image" Target="../media/image30.tiff"/><Relationship Id="rId4" Type="http://schemas.openxmlformats.org/officeDocument/2006/relationships/image" Target="../media/image24.tiff"/><Relationship Id="rId9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6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6.jpeg"/><Relationship Id="rId7" Type="http://schemas.openxmlformats.org/officeDocument/2006/relationships/image" Target="../media/image40.tiff"/><Relationship Id="rId12" Type="http://schemas.openxmlformats.org/officeDocument/2006/relationships/image" Target="../media/image4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tiff"/><Relationship Id="rId11" Type="http://schemas.openxmlformats.org/officeDocument/2006/relationships/image" Target="../media/image44.tiff"/><Relationship Id="rId5" Type="http://schemas.openxmlformats.org/officeDocument/2006/relationships/image" Target="../media/image38.tiff"/><Relationship Id="rId10" Type="http://schemas.openxmlformats.org/officeDocument/2006/relationships/image" Target="../media/image43.tiff"/><Relationship Id="rId4" Type="http://schemas.openxmlformats.org/officeDocument/2006/relationships/image" Target="../media/image15.tiff"/><Relationship Id="rId9" Type="http://schemas.openxmlformats.org/officeDocument/2006/relationships/image" Target="../media/image42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7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petrkubala/Desktop/Nej&#269;ern&#283;j&#353;&#237;%20sc&#233;n&#225;&#345;%20sucha%20do%20konce%20stolet&#237;.mp4" TargetMode="External"/><Relationship Id="rId1" Type="http://schemas.microsoft.com/office/2007/relationships/media" Target="file:////Users/petrkubala/Desktop/Nej&#269;ern&#283;j&#353;&#237;%20sc&#233;n&#225;&#345;%20sucha%20do%20konce%20stolet&#237;.mp4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avy Thunderstorm Sounds Relaxing Rain, Thunder &amp; Lightning Ambience for Sleep HD Nature Video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0" y="469900"/>
            <a:ext cx="9157920" cy="520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0" y="-10267"/>
            <a:ext cx="9161463" cy="618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Obdélník 6"/>
          <p:cNvSpPr>
            <a:spLocks noChangeArrowheads="1"/>
          </p:cNvSpPr>
          <p:nvPr/>
        </p:nvSpPr>
        <p:spPr bwMode="auto">
          <a:xfrm>
            <a:off x="1739900" y="4935538"/>
            <a:ext cx="52609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i="1" dirty="0">
                <a:solidFill>
                  <a:srgbClr val="002060"/>
                </a:solidFill>
              </a:rPr>
              <a:t>Vodní toky 2019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 i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i="1" dirty="0">
                <a:solidFill>
                  <a:srgbClr val="002060"/>
                </a:solidFill>
              </a:rPr>
              <a:t> </a:t>
            </a:r>
            <a:r>
              <a:rPr lang="cs-CZ" altLang="cs-CZ" sz="1800" i="1" dirty="0">
                <a:solidFill>
                  <a:srgbClr val="002060"/>
                </a:solidFill>
              </a:rPr>
              <a:t>Hradec Králové, 26. – 27. listopadu 2019</a:t>
            </a:r>
          </a:p>
        </p:txBody>
      </p:sp>
      <p:sp>
        <p:nvSpPr>
          <p:cNvPr id="11" name="Obdélník 7"/>
          <p:cNvSpPr>
            <a:spLocks noChangeArrowheads="1"/>
          </p:cNvSpPr>
          <p:nvPr/>
        </p:nvSpPr>
        <p:spPr bwMode="auto">
          <a:xfrm>
            <a:off x="25400" y="1933575"/>
            <a:ext cx="89646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i="1" dirty="0">
                <a:solidFill>
                  <a:srgbClr val="002060"/>
                </a:solidFill>
              </a:rPr>
              <a:t>„</a:t>
            </a:r>
            <a:r>
              <a:rPr lang="cs-CZ" altLang="cs-CZ" sz="4400" b="1" i="1" dirty="0">
                <a:solidFill>
                  <a:srgbClr val="002060"/>
                </a:solidFill>
              </a:rPr>
              <a:t>Až naprší a uschne</a:t>
            </a:r>
            <a:r>
              <a:rPr lang="cs-CZ" altLang="cs-CZ" sz="44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itchFamily="34" charset="-128"/>
              </a:rPr>
              <a:t>…“</a:t>
            </a:r>
            <a:endParaRPr lang="cs-CZ" altLang="cs-CZ" sz="4400" i="1" dirty="0">
              <a:solidFill>
                <a:srgbClr val="002060"/>
              </a:solidFill>
            </a:endParaRPr>
          </a:p>
        </p:txBody>
      </p:sp>
      <p:sp>
        <p:nvSpPr>
          <p:cNvPr id="12" name="Obdélník 8"/>
          <p:cNvSpPr>
            <a:spLocks noChangeArrowheads="1"/>
          </p:cNvSpPr>
          <p:nvPr/>
        </p:nvSpPr>
        <p:spPr bwMode="auto">
          <a:xfrm>
            <a:off x="3325813" y="3640138"/>
            <a:ext cx="2093912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400" i="1" dirty="0">
                <a:solidFill>
                  <a:srgbClr val="002060"/>
                </a:solidFill>
              </a:rPr>
              <a:t>Petr Kubala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i="1" dirty="0">
                <a:solidFill>
                  <a:srgbClr val="002060"/>
                </a:solidFill>
              </a:rPr>
              <a:t>Svaz vodního hospodářství, </a:t>
            </a:r>
            <a:r>
              <a:rPr lang="cs-CZ" altLang="cs-CZ" sz="1200" i="1" dirty="0" err="1">
                <a:solidFill>
                  <a:srgbClr val="002060"/>
                </a:solidFill>
              </a:rPr>
              <a:t>z.s</a:t>
            </a:r>
            <a:r>
              <a:rPr lang="cs-CZ" altLang="cs-CZ" sz="1200" i="1" dirty="0">
                <a:solidFill>
                  <a:srgbClr val="002060"/>
                </a:solidFill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i="1" dirty="0">
                <a:solidFill>
                  <a:srgbClr val="002060"/>
                </a:solidFill>
              </a:rPr>
              <a:t>www.svh.cz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i="1" dirty="0">
                <a:solidFill>
                  <a:srgbClr val="002060"/>
                </a:solidFill>
              </a:rPr>
              <a:t>Povodí Vltavy, státní podnik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200" i="1" dirty="0">
                <a:solidFill>
                  <a:srgbClr val="002060"/>
                </a:solidFill>
              </a:rPr>
              <a:t>www.pvl.cz</a:t>
            </a:r>
            <a:endParaRPr lang="cs-CZ" altLang="cs-CZ" sz="1200" dirty="0"/>
          </a:p>
        </p:txBody>
      </p:sp>
      <p:pic>
        <p:nvPicPr>
          <p:cNvPr id="14" name="Picture 1066" descr="svh_logo_ba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93688"/>
            <a:ext cx="1392238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4375060-AA1B-0D49-A9A4-B2138F5CE5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65" y="544552"/>
            <a:ext cx="1575282" cy="140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748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3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/>
          </p:cNvSpPr>
          <p:nvPr>
            <p:ph type="title" idx="4294967295"/>
          </p:nvPr>
        </p:nvSpPr>
        <p:spPr>
          <a:xfrm>
            <a:off x="685800" y="1916113"/>
            <a:ext cx="7772400" cy="1323975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1371600" y="3497263"/>
            <a:ext cx="640080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Události, komentáře_new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69900"/>
            <a:ext cx="9156700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0744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7873" y="630773"/>
            <a:ext cx="6950057" cy="685624"/>
          </a:xfrm>
        </p:spPr>
        <p:txBody>
          <a:bodyPr anchor="ctr"/>
          <a:lstStyle/>
          <a:p>
            <a:pPr algn="ctr" eaLnBrk="1" hangingPunct="1">
              <a:tabLst>
                <a:tab pos="1131319" algn="l"/>
                <a:tab pos="1294160" algn="l"/>
                <a:tab pos="1457001" algn="l"/>
              </a:tabLst>
            </a:pPr>
            <a:r>
              <a:rPr lang="cs-CZ" altLang="cs-CZ" sz="2519" dirty="0"/>
              <a:t>Navrhovaná prioritní opatření</a:t>
            </a:r>
            <a:br>
              <a:rPr lang="cs-CZ" altLang="cs-CZ" sz="2519" dirty="0"/>
            </a:br>
            <a:r>
              <a:rPr lang="cs-CZ" altLang="cs-CZ" sz="2519" dirty="0"/>
              <a:t>k podpoře z veřejných zdrojů po r.2020</a:t>
            </a:r>
            <a:endParaRPr lang="cs-CZ" altLang="cs-CZ" sz="1440" b="1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75288" y="1590647"/>
            <a:ext cx="7170538" cy="3940050"/>
          </a:xfrm>
        </p:spPr>
        <p:txBody>
          <a:bodyPr/>
          <a:lstStyle/>
          <a:p>
            <a:r>
              <a:rPr lang="cs-CZ" sz="1620" dirty="0">
                <a:solidFill>
                  <a:srgbClr val="FF0000"/>
                </a:solidFill>
              </a:rPr>
              <a:t>Propojování </a:t>
            </a:r>
            <a:r>
              <a:rPr lang="cs-CZ" sz="1620" dirty="0"/>
              <a:t>a obnova vodárenských přivaděčů skupinových vodovodů a </a:t>
            </a:r>
            <a:r>
              <a:rPr lang="cs-CZ" sz="1620" dirty="0">
                <a:solidFill>
                  <a:srgbClr val="FF0000"/>
                </a:solidFill>
              </a:rPr>
              <a:t>vodárenských soustav </a:t>
            </a:r>
          </a:p>
          <a:p>
            <a:r>
              <a:rPr lang="cs-CZ" sz="1620" i="1" dirty="0">
                <a:solidFill>
                  <a:srgbClr val="0070C0"/>
                </a:solidFill>
              </a:rPr>
              <a:t>Opatření k řešení kalové koncovky stávajících ČOV</a:t>
            </a:r>
          </a:p>
          <a:p>
            <a:r>
              <a:rPr lang="cs-CZ" sz="1620" dirty="0"/>
              <a:t>Výstavba či modernizace zařízení na zpracování čistírenských kalů</a:t>
            </a:r>
          </a:p>
          <a:p>
            <a:r>
              <a:rPr lang="cs-CZ" sz="1620" i="1" dirty="0">
                <a:solidFill>
                  <a:srgbClr val="0070C0"/>
                </a:solidFill>
              </a:rPr>
              <a:t>Realizace opatření k retenci, využití a vsakování srážkových vod na základě studií s jejich nakládání</a:t>
            </a:r>
          </a:p>
          <a:p>
            <a:r>
              <a:rPr lang="cs-CZ" sz="1620" dirty="0"/>
              <a:t>Opatření ke snížení vypouštěného znečištění z odlehčovacích komor</a:t>
            </a:r>
          </a:p>
          <a:p>
            <a:r>
              <a:rPr lang="cs-CZ" sz="1620" i="1" dirty="0">
                <a:solidFill>
                  <a:srgbClr val="0070C0"/>
                </a:solidFill>
              </a:rPr>
              <a:t>Odstraňování sedimentů z přehradních nádrží</a:t>
            </a:r>
          </a:p>
          <a:p>
            <a:r>
              <a:rPr lang="cs-CZ" sz="1620" dirty="0">
                <a:solidFill>
                  <a:srgbClr val="FF0000"/>
                </a:solidFill>
              </a:rPr>
              <a:t>Výstavba a rekonstrukce vodních nádrží</a:t>
            </a:r>
            <a:r>
              <a:rPr lang="cs-CZ" sz="1620" dirty="0"/>
              <a:t>, včetně úpravy suchých nádrží na retenční nádrže se stálou zásobou vody, při zachování její protipovodňové funkce – </a:t>
            </a:r>
            <a:r>
              <a:rPr lang="cs-CZ" sz="1620" dirty="0">
                <a:solidFill>
                  <a:srgbClr val="FF0000"/>
                </a:solidFill>
              </a:rPr>
              <a:t>propojování vodohospodářských soustav </a:t>
            </a:r>
          </a:p>
          <a:p>
            <a:r>
              <a:rPr lang="cs-CZ" sz="1620" i="1" dirty="0">
                <a:solidFill>
                  <a:srgbClr val="0070C0"/>
                </a:solidFill>
              </a:rPr>
              <a:t>Studie cílené na zpomalení povrchového odtoku, protierozní ochranu, zmírnění eutrofizace a adaptaci na změny klimatu</a:t>
            </a:r>
          </a:p>
          <a:p>
            <a:endParaRPr lang="cs-CZ" sz="2160" b="1" dirty="0"/>
          </a:p>
          <a:p>
            <a:pPr lvl="0"/>
            <a:endParaRPr lang="cs-CZ" sz="2160" b="1" dirty="0"/>
          </a:p>
          <a:p>
            <a:pPr lvl="0"/>
            <a:endParaRPr lang="cs-CZ" sz="2160" b="1" dirty="0"/>
          </a:p>
          <a:p>
            <a:pPr lvl="0"/>
            <a:endParaRPr lang="cs-CZ" sz="2160" b="1" dirty="0"/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7237362" y="0"/>
            <a:ext cx="144838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22777" eaLnBrk="1" hangingPunct="1">
              <a:spcBef>
                <a:spcPct val="50000"/>
              </a:spcBef>
            </a:pPr>
            <a:endParaRPr lang="cs-CZ" altLang="cs-CZ" sz="162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125" name="Picture 0" descr="svh_logo_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9650" y="5793828"/>
            <a:ext cx="578494" cy="25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2850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25275" y="2033304"/>
            <a:ext cx="6293453" cy="1191271"/>
          </a:xfrm>
        </p:spPr>
        <p:txBody>
          <a:bodyPr/>
          <a:lstStyle/>
          <a:p>
            <a:pPr eaLnBrk="1" hangingPunct="1"/>
            <a:endParaRPr lang="cs-CZ" altLang="cs-CZ" dirty="0"/>
          </a:p>
        </p:txBody>
      </p:sp>
      <p:sp>
        <p:nvSpPr>
          <p:cNvPr id="62468" name="Rectangle 2"/>
          <p:cNvSpPr>
            <a:spLocks noChangeArrowheads="1"/>
          </p:cNvSpPr>
          <p:nvPr/>
        </p:nvSpPr>
        <p:spPr bwMode="auto">
          <a:xfrm>
            <a:off x="1980914" y="3455973"/>
            <a:ext cx="5182172" cy="141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22777" eaLnBrk="1" hangingPunct="1">
              <a:spcBef>
                <a:spcPct val="0"/>
              </a:spcBef>
              <a:buNone/>
            </a:pPr>
            <a:endParaRPr lang="cs-CZ" altLang="cs-CZ" sz="162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7"/>
          <a:stretch/>
        </p:blipFill>
        <p:spPr>
          <a:xfrm>
            <a:off x="1132317" y="262888"/>
            <a:ext cx="6968579" cy="5367485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681293" y="4704360"/>
            <a:ext cx="5922796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2777" eaLnBrk="1" hangingPunct="1"/>
            <a:r>
              <a:rPr lang="cs-CZ" sz="1260" b="1" dirty="0">
                <a:solidFill>
                  <a:srgbClr val="123F88"/>
                </a:solidFill>
                <a:latin typeface="Arial" charset="0"/>
                <a:cs typeface="Arial" charset="0"/>
              </a:rPr>
              <a:t>Komplexní vodohospodářské řešení nových akumulačních nádrží v povodí Rakovnického potoka a Blšanky a dalších opatření na zmírnění vodního deficitu v oblasti / </a:t>
            </a:r>
            <a:r>
              <a:rPr lang="cs-CZ" sz="1260" dirty="0">
                <a:solidFill>
                  <a:srgbClr val="123F88"/>
                </a:solidFill>
                <a:latin typeface="Arial" charset="0"/>
                <a:cs typeface="Arial" charset="0"/>
              </a:rPr>
              <a:t>Stavební fakulta ČVUT 2018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160" y="1433793"/>
            <a:ext cx="1662500" cy="73622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96" y="3070887"/>
            <a:ext cx="1614353" cy="732605"/>
          </a:xfrm>
          <a:prstGeom prst="rect">
            <a:avLst/>
          </a:prstGeom>
        </p:spPr>
      </p:pic>
      <p:pic>
        <p:nvPicPr>
          <p:cNvPr id="12" name="Picture 0" descr="svh_logo_b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39650" y="5804946"/>
            <a:ext cx="578494" cy="25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22717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25275" y="2033304"/>
            <a:ext cx="6293453" cy="1191271"/>
          </a:xfrm>
        </p:spPr>
        <p:txBody>
          <a:bodyPr/>
          <a:lstStyle/>
          <a:p>
            <a:pPr eaLnBrk="1" hangingPunct="1"/>
            <a:endParaRPr lang="cs-CZ" altLang="cs-CZ" dirty="0"/>
          </a:p>
        </p:txBody>
      </p:sp>
      <p:sp>
        <p:nvSpPr>
          <p:cNvPr id="62468" name="Rectangle 2"/>
          <p:cNvSpPr>
            <a:spLocks noChangeArrowheads="1"/>
          </p:cNvSpPr>
          <p:nvPr/>
        </p:nvSpPr>
        <p:spPr bwMode="auto">
          <a:xfrm>
            <a:off x="1980914" y="3455973"/>
            <a:ext cx="5182172" cy="141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822777" eaLnBrk="1" hangingPunct="1">
              <a:spcBef>
                <a:spcPct val="0"/>
              </a:spcBef>
              <a:buNone/>
            </a:pPr>
            <a:endParaRPr lang="cs-CZ" altLang="cs-CZ" sz="162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8828" y="538524"/>
            <a:ext cx="6993361" cy="1134826"/>
          </a:xfrm>
        </p:spPr>
        <p:txBody>
          <a:bodyPr anchor="ctr"/>
          <a:lstStyle/>
          <a:p>
            <a:pPr algn="ctr" eaLnBrk="1" hangingPunct="1">
              <a:tabLst>
                <a:tab pos="1131319" algn="l"/>
                <a:tab pos="1294160" algn="l"/>
                <a:tab pos="1457001" algn="l"/>
              </a:tabLst>
            </a:pPr>
            <a:r>
              <a:rPr lang="cs-CZ" sz="2519" b="1" dirty="0"/>
              <a:t> Komplexní vodohospodářské řešení problematiky sucha na Rakovnicku</a:t>
            </a:r>
            <a:r>
              <a:rPr lang="cs-CZ" altLang="cs-CZ" sz="2519" dirty="0"/>
              <a:t/>
            </a:r>
            <a:br>
              <a:rPr lang="cs-CZ" altLang="cs-CZ" sz="2519" dirty="0"/>
            </a:br>
            <a:endParaRPr lang="cs-CZ" altLang="cs-CZ" sz="1440" b="1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44" y="1569607"/>
            <a:ext cx="3262461" cy="238806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528" y="2763641"/>
            <a:ext cx="3548270" cy="2594495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2390496" y="2315310"/>
            <a:ext cx="146546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777" eaLnBrk="1" hangingPunct="1"/>
            <a:r>
              <a:rPr lang="cs-CZ" sz="1620" dirty="0">
                <a:solidFill>
                  <a:srgbClr val="FFFFFF"/>
                </a:solidFill>
                <a:latin typeface="Arial" charset="0"/>
                <a:cs typeface="Arial" charset="0"/>
              </a:rPr>
              <a:t>VD Senomaty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7024841" y="3784196"/>
            <a:ext cx="111921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22777" eaLnBrk="1" hangingPunct="1"/>
            <a:r>
              <a:rPr lang="cs-CZ" sz="1620" dirty="0">
                <a:solidFill>
                  <a:srgbClr val="FFFFFF"/>
                </a:solidFill>
                <a:latin typeface="Arial" charset="0"/>
                <a:cs typeface="Arial" charset="0"/>
              </a:rPr>
              <a:t>VD Šanov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4314275" y="1628815"/>
            <a:ext cx="4113742" cy="125572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22777" eaLnBrk="1" hangingPunct="1">
              <a:spcBef>
                <a:spcPts val="540"/>
              </a:spcBef>
            </a:pPr>
            <a:r>
              <a:rPr lang="cs-CZ" sz="1260" dirty="0">
                <a:solidFill>
                  <a:srgbClr val="123F88"/>
                </a:solidFill>
                <a:latin typeface="Arial" charset="0"/>
                <a:cs typeface="Arial" charset="0"/>
              </a:rPr>
              <a:t>Vybudování malých vodních nádrží </a:t>
            </a:r>
            <a:r>
              <a:rPr lang="cs-CZ" sz="1260" dirty="0">
                <a:solidFill>
                  <a:srgbClr val="C00000"/>
                </a:solidFill>
                <a:latin typeface="Arial" charset="0"/>
                <a:cs typeface="Arial" charset="0"/>
              </a:rPr>
              <a:t>Senomaty na </a:t>
            </a:r>
            <a:r>
              <a:rPr lang="cs-CZ" sz="1260" dirty="0" err="1">
                <a:solidFill>
                  <a:srgbClr val="C00000"/>
                </a:solidFill>
                <a:latin typeface="Arial" charset="0"/>
                <a:cs typeface="Arial" charset="0"/>
              </a:rPr>
              <a:t>Kolešovickém</a:t>
            </a:r>
            <a:r>
              <a:rPr lang="cs-CZ" sz="1260" dirty="0">
                <a:solidFill>
                  <a:srgbClr val="C00000"/>
                </a:solidFill>
                <a:latin typeface="Arial" charset="0"/>
                <a:cs typeface="Arial" charset="0"/>
              </a:rPr>
              <a:t> potoce </a:t>
            </a:r>
            <a:r>
              <a:rPr lang="cs-CZ" sz="1260" dirty="0">
                <a:solidFill>
                  <a:srgbClr val="123F88"/>
                </a:solidFill>
                <a:latin typeface="Arial" charset="0"/>
                <a:cs typeface="Arial" charset="0"/>
              </a:rPr>
              <a:t>(objem 0.77 mil m</a:t>
            </a:r>
            <a:r>
              <a:rPr lang="cs-CZ" sz="1260" baseline="30000" dirty="0">
                <a:solidFill>
                  <a:srgbClr val="123F88"/>
                </a:solidFill>
                <a:latin typeface="Arial" charset="0"/>
                <a:cs typeface="Arial" charset="0"/>
              </a:rPr>
              <a:t>3</a:t>
            </a:r>
            <a:r>
              <a:rPr lang="cs-CZ" sz="1260" dirty="0">
                <a:solidFill>
                  <a:srgbClr val="123F88"/>
                </a:solidFill>
                <a:latin typeface="Arial" charset="0"/>
                <a:cs typeface="Arial" charset="0"/>
              </a:rPr>
              <a:t> vody) a </a:t>
            </a:r>
            <a:r>
              <a:rPr lang="cs-CZ" sz="1260" dirty="0">
                <a:solidFill>
                  <a:srgbClr val="C00000"/>
                </a:solidFill>
                <a:latin typeface="Arial" charset="0"/>
                <a:cs typeface="Arial" charset="0"/>
              </a:rPr>
              <a:t>Šanov na Rakovnickém potoce</a:t>
            </a:r>
            <a:r>
              <a:rPr lang="cs-CZ" sz="1260" dirty="0">
                <a:solidFill>
                  <a:srgbClr val="123F88"/>
                </a:solidFill>
                <a:latin typeface="Arial" charset="0"/>
                <a:cs typeface="Arial" charset="0"/>
              </a:rPr>
              <a:t> (objem 0.88 mil. m</a:t>
            </a:r>
            <a:r>
              <a:rPr lang="cs-CZ" sz="1260" baseline="30000" dirty="0">
                <a:solidFill>
                  <a:srgbClr val="123F88"/>
                </a:solidFill>
                <a:latin typeface="Arial" charset="0"/>
                <a:cs typeface="Arial" charset="0"/>
              </a:rPr>
              <a:t>3</a:t>
            </a:r>
            <a:r>
              <a:rPr lang="cs-CZ" sz="1260" dirty="0">
                <a:solidFill>
                  <a:srgbClr val="123F88"/>
                </a:solidFill>
                <a:latin typeface="Arial" charset="0"/>
                <a:cs typeface="Arial" charset="0"/>
              </a:rPr>
              <a:t> vody) - nadlepšení průtoků v Rakovnickém a </a:t>
            </a:r>
            <a:r>
              <a:rPr lang="cs-CZ" sz="1260" dirty="0" err="1">
                <a:solidFill>
                  <a:srgbClr val="123F88"/>
                </a:solidFill>
                <a:latin typeface="Arial" charset="0"/>
                <a:cs typeface="Arial" charset="0"/>
              </a:rPr>
              <a:t>Kolešovickém</a:t>
            </a:r>
            <a:r>
              <a:rPr lang="cs-CZ" sz="1260" dirty="0">
                <a:solidFill>
                  <a:srgbClr val="123F88"/>
                </a:solidFill>
                <a:latin typeface="Arial" charset="0"/>
                <a:cs typeface="Arial" charset="0"/>
              </a:rPr>
              <a:t> potoce a stabilizaci průtoků ve městě Rakovník.</a:t>
            </a:r>
          </a:p>
        </p:txBody>
      </p:sp>
      <p:sp>
        <p:nvSpPr>
          <p:cNvPr id="3" name="Obdélník 2"/>
          <p:cNvSpPr/>
          <p:nvPr/>
        </p:nvSpPr>
        <p:spPr>
          <a:xfrm>
            <a:off x="838643" y="4040175"/>
            <a:ext cx="4113742" cy="14496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18" indent="-257118" defTabSz="822777" eaLnBrk="1" hangingPunct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60" dirty="0">
                <a:solidFill>
                  <a:srgbClr val="123F88"/>
                </a:solidFill>
                <a:latin typeface="Arial" charset="0"/>
                <a:cs typeface="Arial" charset="0"/>
              </a:rPr>
              <a:t>Stabilizace a nadlepšení průtoků v povodí Rakovnického a </a:t>
            </a:r>
            <a:r>
              <a:rPr lang="cs-CZ" sz="1260" dirty="0" err="1">
                <a:solidFill>
                  <a:srgbClr val="123F88"/>
                </a:solidFill>
                <a:latin typeface="Arial" charset="0"/>
                <a:cs typeface="Arial" charset="0"/>
              </a:rPr>
              <a:t>Kolešovického</a:t>
            </a:r>
            <a:r>
              <a:rPr lang="cs-CZ" sz="1260" dirty="0">
                <a:solidFill>
                  <a:srgbClr val="123F88"/>
                </a:solidFill>
                <a:latin typeface="Arial" charset="0"/>
                <a:cs typeface="Arial" charset="0"/>
              </a:rPr>
              <a:t> potoka a Blšanky. </a:t>
            </a:r>
          </a:p>
          <a:p>
            <a:pPr marL="257118" indent="-257118" defTabSz="822777" eaLnBrk="1" hangingPunct="1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60" dirty="0">
                <a:solidFill>
                  <a:srgbClr val="123F88"/>
                </a:solidFill>
                <a:latin typeface="Arial" charset="0"/>
                <a:cs typeface="Arial" charset="0"/>
              </a:rPr>
              <a:t>Zlepšení ekologického stavu vodních toků </a:t>
            </a:r>
          </a:p>
          <a:p>
            <a:pPr defTabSz="822777" eaLnBrk="1" hangingPunct="1">
              <a:spcAft>
                <a:spcPts val="0"/>
              </a:spcAft>
            </a:pPr>
            <a:r>
              <a:rPr lang="cs-CZ" sz="1260" dirty="0">
                <a:solidFill>
                  <a:srgbClr val="123F88"/>
                </a:solidFill>
                <a:latin typeface="Arial" charset="0"/>
                <a:cs typeface="Arial" charset="0"/>
              </a:rPr>
              <a:t>      a celkového stavu krajiny. </a:t>
            </a:r>
          </a:p>
          <a:p>
            <a:pPr marL="257118" indent="-257118" defTabSz="822777" eaLnBrk="1" hangingPunct="1">
              <a:spcAft>
                <a:spcPts val="1080"/>
              </a:spcAft>
              <a:buFont typeface="Arial" panose="020B0604020202020204" pitchFamily="34" charset="0"/>
              <a:buChar char="•"/>
            </a:pPr>
            <a:r>
              <a:rPr lang="cs-CZ" sz="1260" dirty="0">
                <a:solidFill>
                  <a:srgbClr val="123F88"/>
                </a:solidFill>
                <a:latin typeface="Arial" charset="0"/>
                <a:cs typeface="Arial" charset="0"/>
              </a:rPr>
              <a:t>Voda z těchto vodních toků bude moci být využita pro závlahy v zemědělské činnosti, především pro pěstování chmele.</a:t>
            </a:r>
          </a:p>
        </p:txBody>
      </p:sp>
      <p:pic>
        <p:nvPicPr>
          <p:cNvPr id="18" name="Picture 0" descr="svh_logo_b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39650" y="5804946"/>
            <a:ext cx="578494" cy="25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1646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1">
            <a:extLst>
              <a:ext uri="{FF2B5EF4-FFF2-40B4-BE49-F238E27FC236}">
                <a16:creationId xmlns:a16="http://schemas.microsoft.com/office/drawing/2014/main" id="{B33E24BF-92B3-8B48-B6B5-D736965C2E5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458788" y="5719763"/>
            <a:ext cx="1917700" cy="327025"/>
          </a:xfrm>
        </p:spPr>
        <p:txBody>
          <a:bodyPr/>
          <a:lstStyle/>
          <a:p>
            <a:pPr>
              <a:defRPr/>
            </a:pPr>
            <a:r>
              <a:rPr lang="en-US" altLang="cs-CZ"/>
              <a:t>8/9/12</a:t>
            </a:r>
          </a:p>
        </p:txBody>
      </p:sp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950"/>
            <a:ext cx="9115843" cy="6366563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BAFE43E-E805-4A44-95CD-59E83BFE5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7011" y="1400219"/>
            <a:ext cx="3989977" cy="3368587"/>
          </a:xfrm>
          <a:prstGeom prst="rect">
            <a:avLst/>
          </a:prstGeom>
        </p:spPr>
      </p:pic>
      <p:pic>
        <p:nvPicPr>
          <p:cNvPr id="2" name="Wohnout - Voda v prášk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797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0" descr="svh_logo_bar">
            <a:extLst>
              <a:ext uri="{FF2B5EF4-FFF2-40B4-BE49-F238E27FC236}">
                <a16:creationId xmlns:a16="http://schemas.microsoft.com/office/drawing/2014/main" id="{344D5C34-7F00-BD4A-8D68-26CDF9FF9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56376" y="5569940"/>
            <a:ext cx="1072906" cy="47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73520"/>
      </p:ext>
    </p:extLst>
  </p:cSld>
  <p:clrMapOvr>
    <a:masterClrMapping/>
  </p:clrMapOvr>
  <p:transition spd="med" advClick="0" advTm="4000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2">
            <a:extLst>
              <a:ext uri="{FF2B5EF4-FFF2-40B4-BE49-F238E27FC236}">
                <a16:creationId xmlns:a16="http://schemas.microsoft.com/office/drawing/2014/main" id="{709B51CB-7854-B745-9B33-62AB0D1D5C2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8/9/12</a:t>
            </a: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1371600" y="3497263"/>
            <a:ext cx="640080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Picture 0" descr="svh_logo_bar">
            <a:extLst>
              <a:ext uri="{FF2B5EF4-FFF2-40B4-BE49-F238E27FC236}">
                <a16:creationId xmlns:a16="http://schemas.microsoft.com/office/drawing/2014/main" id="{AA3EE787-3F6F-8947-AB54-2DBC6EDAE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0167" y="5644852"/>
            <a:ext cx="1072906" cy="47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0CA55B0-5877-424C-94E0-BF4C4E58A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658" y="-27958"/>
            <a:ext cx="2696074" cy="269607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F6E5940-A6A3-ED44-B55E-DA73583F4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031" y="-22086"/>
            <a:ext cx="4567087" cy="269020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95B81B5-BAEF-254B-A4F9-9C3F7A4315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68116"/>
            <a:ext cx="2655416" cy="194595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7DB0AB7-D4AC-9C4E-A7CA-7417AD2A3C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2771" y="2211949"/>
            <a:ext cx="4496703" cy="26015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2CD1A1B-3700-4748-A055-6372703E01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4614069"/>
            <a:ext cx="2655415" cy="194595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BCC82E1-3FE3-324E-8ADE-C30C34ADEA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2117" y="0"/>
            <a:ext cx="2048417" cy="150113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BB3EAA2-4707-8F4C-88BA-96BC220408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8672" y="4620739"/>
            <a:ext cx="4497816" cy="185053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BFA1BBD-B2BA-1C4D-8C40-CDCC28B32C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36282" y="1489715"/>
            <a:ext cx="2102090" cy="118507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E833568F-A682-3A4D-8217-29CE400CCC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29476" y="2668115"/>
            <a:ext cx="2014524" cy="201452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95978BDD-94B6-2B44-84CD-4EDD0E260E7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22538" y="4652322"/>
            <a:ext cx="2021461" cy="170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23946"/>
      </p:ext>
    </p:extLst>
  </p:cSld>
  <p:clrMapOvr>
    <a:masterClrMapping/>
  </p:clrMapOvr>
  <p:transition spd="med" advClick="0" advTm="59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2">
            <a:extLst>
              <a:ext uri="{FF2B5EF4-FFF2-40B4-BE49-F238E27FC236}">
                <a16:creationId xmlns:a16="http://schemas.microsoft.com/office/drawing/2014/main" id="{709B51CB-7854-B745-9B33-62AB0D1D5C2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8/9/12</a:t>
            </a: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1371600" y="3497263"/>
            <a:ext cx="640080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Picture 0" descr="svh_logo_bar">
            <a:extLst>
              <a:ext uri="{FF2B5EF4-FFF2-40B4-BE49-F238E27FC236}">
                <a16:creationId xmlns:a16="http://schemas.microsoft.com/office/drawing/2014/main" id="{AA3EE787-3F6F-8947-AB54-2DBC6EDAE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0167" y="5644852"/>
            <a:ext cx="1072906" cy="47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5304B08-2AFB-5949-8AC0-2501E5852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614"/>
            <a:ext cx="3372991" cy="190155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8244E72-A3D3-644A-9843-1E5C0EDF8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33165"/>
            <a:ext cx="3372991" cy="18888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C570B50-FBBC-0E47-B771-B561817D0E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3" y="3822039"/>
            <a:ext cx="3378283" cy="224396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3F3AA79-B0F4-BB40-99B0-B260F25C7F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3775" y="12620"/>
            <a:ext cx="2891367" cy="192054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7073AE8-0BC0-7645-B0F9-74AB25A5C2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629" y="1961797"/>
            <a:ext cx="2908776" cy="221038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2B4232A-C9B4-BB4D-87C5-091EA2C493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3775" y="4132676"/>
            <a:ext cx="2916630" cy="193732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1D8E80D-54D4-7A4A-89C6-1C1628EC58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5142" y="-16014"/>
            <a:ext cx="2898858" cy="192054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F372BCA-8318-2D45-B1C8-8F05B9ECBC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49680" y="1888594"/>
            <a:ext cx="2788512" cy="134261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83D7E57-074E-E84E-BE01-3C17787339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9846" y="3281599"/>
            <a:ext cx="2888905" cy="288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26352"/>
      </p:ext>
    </p:extLst>
  </p:cSld>
  <p:clrMapOvr>
    <a:masterClrMapping/>
  </p:clrMapOvr>
  <p:transition spd="med" advClick="0" advTm="59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2">
            <a:extLst>
              <a:ext uri="{FF2B5EF4-FFF2-40B4-BE49-F238E27FC236}">
                <a16:creationId xmlns:a16="http://schemas.microsoft.com/office/drawing/2014/main" id="{709B51CB-7854-B745-9B33-62AB0D1D5C2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8/9/12</a:t>
            </a: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1371600" y="3497263"/>
            <a:ext cx="640080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Picture 0" descr="svh_logo_bar">
            <a:extLst>
              <a:ext uri="{FF2B5EF4-FFF2-40B4-BE49-F238E27FC236}">
                <a16:creationId xmlns:a16="http://schemas.microsoft.com/office/drawing/2014/main" id="{AA3EE787-3F6F-8947-AB54-2DBC6EDAE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0167" y="5644852"/>
            <a:ext cx="1072906" cy="47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5B5EB320-2C8F-3945-85FA-75ECB7D96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276"/>
            <a:ext cx="5017863" cy="367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8BB4BF61-27F6-C04B-8DDF-49A2F37589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" b="7237"/>
          <a:stretch/>
        </p:blipFill>
        <p:spPr>
          <a:xfrm>
            <a:off x="4857494" y="3606"/>
            <a:ext cx="5012789" cy="3665351"/>
          </a:xfrm>
          <a:prstGeom prst="rect">
            <a:avLst/>
          </a:prstGeom>
        </p:spPr>
      </p:pic>
      <p:pic>
        <p:nvPicPr>
          <p:cNvPr id="19" name="Picture 6" descr="\\192.168.94.199\Public\vyhodnocení_povodně_6_2013\foto\sváček\2013_06_04_letecke\VYBER_pojmenovany\2013_06_04_7978_Lahovicky_most_soutok.JPG">
            <a:extLst>
              <a:ext uri="{FF2B5EF4-FFF2-40B4-BE49-F238E27FC236}">
                <a16:creationId xmlns:a16="http://schemas.microsoft.com/office/drawing/2014/main" id="{A7A2979C-A68A-8346-9428-CCD1A3AD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1514"/>
            <a:ext cx="4857494" cy="274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:\Documents and Settings\drabkova\Plocha\Foto Orlik 08_2015\upravenych 15\3_2500_bodu_PROHLIZENI\2015_08_30_2173_5DS_R.jpg">
            <a:extLst>
              <a:ext uri="{FF2B5EF4-FFF2-40B4-BE49-F238E27FC236}">
                <a16:creationId xmlns:a16="http://schemas.microsoft.com/office/drawing/2014/main" id="{5F708B4F-F291-B84C-99C6-921E09DFD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11" y="3611514"/>
            <a:ext cx="4673151" cy="308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Ilustrační foto">
            <a:extLst>
              <a:ext uri="{FF2B5EF4-FFF2-40B4-BE49-F238E27FC236}">
                <a16:creationId xmlns:a16="http://schemas.microsoft.com/office/drawing/2014/main" id="{6409B1F9-C630-8F48-BE16-3EF6F4FB1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10" y="2539365"/>
            <a:ext cx="3810000" cy="2143125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381577"/>
      </p:ext>
    </p:extLst>
  </p:cSld>
  <p:clrMapOvr>
    <a:masterClrMapping/>
  </p:clrMapOvr>
  <p:transition spd="med" advClick="0" advTm="59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2">
            <a:extLst>
              <a:ext uri="{FF2B5EF4-FFF2-40B4-BE49-F238E27FC236}">
                <a16:creationId xmlns:a16="http://schemas.microsoft.com/office/drawing/2014/main" id="{709B51CB-7854-B745-9B33-62AB0D1D5C2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8/9/12</a:t>
            </a: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1371600" y="3497263"/>
            <a:ext cx="640080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" name="Picture 0" descr="svh_logo_bar">
            <a:extLst>
              <a:ext uri="{FF2B5EF4-FFF2-40B4-BE49-F238E27FC236}">
                <a16:creationId xmlns:a16="http://schemas.microsoft.com/office/drawing/2014/main" id="{AA3EE787-3F6F-8947-AB54-2DBC6EDAE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0167" y="5644852"/>
            <a:ext cx="1072906" cy="47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DCE8612-EADA-724C-AF6B-3DCD77921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589" y="1890676"/>
            <a:ext cx="4021411" cy="402141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8BFE757-B4D2-EA4D-B0E9-15A3A42AE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26984" y="1804557"/>
            <a:ext cx="4788025" cy="214920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4460828-5BEA-E34A-B0DB-027D54C5B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-57866"/>
            <a:ext cx="4355976" cy="223565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CB70A40-7EC8-4A41-A5E4-1F928B3F22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98703"/>
            <a:ext cx="3779912" cy="234248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BEA3B17-5B79-A841-8C54-48947E756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2826" y="4771379"/>
            <a:ext cx="1422400" cy="14224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7D031A3-428A-4242-A14E-2FD436A8B5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82366" y="3931155"/>
            <a:ext cx="3423625" cy="2274087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C37FC39-AE6A-8F4F-A18E-6E3CB6F8E0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5791" y="2221465"/>
            <a:ext cx="2186797" cy="201788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6060593-3FF0-3349-A4E1-1312ED24FE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68056" y="4147038"/>
            <a:ext cx="2136576" cy="213657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6E4B6B3-ACA2-3842-A423-ED99D587CE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9911" y="-57866"/>
            <a:ext cx="1333699" cy="226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3252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07873" y="630773"/>
            <a:ext cx="6950057" cy="685624"/>
          </a:xfrm>
        </p:spPr>
        <p:txBody>
          <a:bodyPr anchor="ctr"/>
          <a:lstStyle/>
          <a:p>
            <a:pPr algn="ctr" eaLnBrk="1" hangingPunct="1">
              <a:tabLst>
                <a:tab pos="1131319" algn="l"/>
                <a:tab pos="1294160" algn="l"/>
                <a:tab pos="1457001" algn="l"/>
              </a:tabLst>
            </a:pPr>
            <a:r>
              <a:rPr lang="cs-CZ" altLang="cs-CZ" sz="2519" dirty="0"/>
              <a:t>Příprava mediální kampaně </a:t>
            </a:r>
            <a:endParaRPr lang="cs-CZ" altLang="cs-CZ" sz="1440" b="1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75288" y="1491271"/>
            <a:ext cx="7170538" cy="4039426"/>
          </a:xfrm>
        </p:spPr>
        <p:txBody>
          <a:bodyPr/>
          <a:lstStyle/>
          <a:p>
            <a:pPr marL="0" indent="0" algn="ctr">
              <a:buNone/>
            </a:pPr>
            <a:r>
              <a:rPr lang="cs-CZ" sz="2160" b="1" dirty="0">
                <a:solidFill>
                  <a:srgbClr val="FF0000"/>
                </a:solidFill>
              </a:rPr>
              <a:t>Cíl:</a:t>
            </a:r>
          </a:p>
          <a:p>
            <a:pPr marL="0" indent="0" algn="ctr">
              <a:buNone/>
            </a:pPr>
            <a:r>
              <a:rPr lang="cs-CZ" sz="2160" dirty="0">
                <a:solidFill>
                  <a:srgbClr val="27066A"/>
                </a:solidFill>
              </a:rPr>
              <a:t>Zlepšení osvěty k vysvětlování vodohospodářských procesů široké veřejnosti, včetně vyvracení některých mýtů týkajících se vodního hospodářství</a:t>
            </a:r>
          </a:p>
          <a:p>
            <a:pPr marL="0" indent="0" algn="ctr">
              <a:buNone/>
            </a:pPr>
            <a:endParaRPr lang="cs-CZ" sz="1800" b="1" i="1" dirty="0"/>
          </a:p>
          <a:p>
            <a:pPr marL="0" indent="0" algn="ctr">
              <a:buNone/>
            </a:pPr>
            <a:r>
              <a:rPr lang="cs-CZ" sz="1800" b="1" i="1" dirty="0"/>
              <a:t>Zaměření mediální kampaně:</a:t>
            </a:r>
          </a:p>
          <a:p>
            <a:pPr marL="0" indent="0">
              <a:buNone/>
            </a:pPr>
            <a:r>
              <a:rPr lang="x-none" dirty="0"/>
              <a:t> </a:t>
            </a:r>
            <a:r>
              <a:rPr lang="cs-CZ" sz="2160" b="1" dirty="0">
                <a:solidFill>
                  <a:srgbClr val="FF0000"/>
                </a:solidFill>
              </a:rPr>
              <a:t> „zajistit dostatek kvalitních </a:t>
            </a:r>
            <a:r>
              <a:rPr lang="cs-CZ" sz="2160" b="1" dirty="0">
                <a:solidFill>
                  <a:srgbClr val="002060"/>
                </a:solidFill>
              </a:rPr>
              <a:t>vodních zdrojů do roku 2050</a:t>
            </a:r>
            <a:r>
              <a:rPr lang="cs-CZ" sz="2160" b="1" dirty="0">
                <a:solidFill>
                  <a:srgbClr val="FF0000"/>
                </a:solidFill>
              </a:rPr>
              <a:t>, aby naše děti a budoucí generace mohli užívat dosaženého standardu života ve vodním blahobytu“.</a:t>
            </a:r>
          </a:p>
          <a:p>
            <a:pPr marL="0" indent="0">
              <a:buNone/>
            </a:pPr>
            <a:endParaRPr lang="cs-CZ" sz="2160" b="1" dirty="0"/>
          </a:p>
          <a:p>
            <a:pPr lvl="0"/>
            <a:endParaRPr lang="cs-CZ" sz="2160" b="1" dirty="0"/>
          </a:p>
          <a:p>
            <a:pPr lvl="0"/>
            <a:endParaRPr lang="cs-CZ" sz="2160" b="1" dirty="0"/>
          </a:p>
          <a:p>
            <a:pPr lvl="0"/>
            <a:endParaRPr lang="cs-CZ" sz="2160" b="1" dirty="0"/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7237362" y="0"/>
            <a:ext cx="144838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22777" eaLnBrk="1" hangingPunct="1">
              <a:spcBef>
                <a:spcPct val="50000"/>
              </a:spcBef>
            </a:pPr>
            <a:endParaRPr lang="cs-CZ" altLang="cs-CZ" sz="162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0" descr="svh_logo_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9650" y="5793828"/>
            <a:ext cx="578494" cy="25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383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2">
            <a:extLst>
              <a:ext uri="{FF2B5EF4-FFF2-40B4-BE49-F238E27FC236}">
                <a16:creationId xmlns:a16="http://schemas.microsoft.com/office/drawing/2014/main" id="{709B51CB-7854-B745-9B33-62AB0D1D5C2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8/9/12</a:t>
            </a:r>
          </a:p>
        </p:txBody>
      </p:sp>
      <p:sp>
        <p:nvSpPr>
          <p:cNvPr id="20482" name="Rectangle 1"/>
          <p:cNvSpPr>
            <a:spLocks noGrp="1"/>
          </p:cNvSpPr>
          <p:nvPr>
            <p:ph type="title" idx="4294967295"/>
          </p:nvPr>
        </p:nvSpPr>
        <p:spPr>
          <a:xfrm>
            <a:off x="685800" y="1916113"/>
            <a:ext cx="7772400" cy="1323975"/>
          </a:xfrm>
        </p:spPr>
        <p:txBody>
          <a:bodyPr/>
          <a:lstStyle/>
          <a:p>
            <a:pPr eaLnBrk="1" hangingPunct="1"/>
            <a:endParaRPr lang="cs-CZ" altLang="cs-CZ" dirty="0"/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1371600" y="3497263"/>
            <a:ext cx="640080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948"/>
            <a:ext cx="9161463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8E1C67A6-DA7E-DB42-8BDA-8F4C2C7C487C}"/>
              </a:ext>
            </a:extLst>
          </p:cNvPr>
          <p:cNvSpPr/>
          <p:nvPr/>
        </p:nvSpPr>
        <p:spPr>
          <a:xfrm>
            <a:off x="263045" y="1133445"/>
            <a:ext cx="88984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0000"/>
                </a:solidFill>
                <a:latin typeface="arial" panose="020B0604020202020204" pitchFamily="34" charset="0"/>
              </a:rPr>
              <a:t>Libuše Šafránková alias Popelka</a:t>
            </a:r>
            <a:r>
              <a:rPr lang="cs-CZ" sz="2200" dirty="0">
                <a:solidFill>
                  <a:srgbClr val="000000"/>
                </a:solidFill>
                <a:latin typeface="arial" panose="020B0604020202020204" pitchFamily="34" charset="0"/>
              </a:rPr>
              <a:t>: „</a:t>
            </a:r>
            <a:r>
              <a:rPr lang="cs-CZ" sz="2200" i="1" dirty="0">
                <a:solidFill>
                  <a:schemeClr val="tx2"/>
                </a:solidFill>
                <a:latin typeface="arial" panose="020B0604020202020204" pitchFamily="34" charset="0"/>
              </a:rPr>
              <a:t>Až naprší a uschne, pitomci.</a:t>
            </a:r>
            <a:r>
              <a:rPr lang="cs-CZ" sz="2200" dirty="0">
                <a:solidFill>
                  <a:srgbClr val="000000"/>
                </a:solidFill>
                <a:latin typeface="arial" panose="020B0604020202020204" pitchFamily="34" charset="0"/>
              </a:rPr>
              <a:t>" Přivádí to k myšlence, že jde určitě o nejužitečnější pořekadlo, jaké kdy lidé vymysleli. Je to taková </a:t>
            </a:r>
            <a:r>
              <a:rPr lang="cs-CZ" sz="2200" i="1" u="sng" dirty="0">
                <a:solidFill>
                  <a:srgbClr val="000000"/>
                </a:solidFill>
                <a:latin typeface="arial" panose="020B0604020202020204" pitchFamily="34" charset="0"/>
              </a:rPr>
              <a:t>kouzelná formule, s níž se kdekoliv a kdykoliv vyhnete zbytečnému obtěžování…</a:t>
            </a:r>
            <a:endParaRPr lang="cs-CZ" sz="2200" i="1" u="sng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D949D6B-EE3F-4E43-A916-2088A8CFA8D8}"/>
              </a:ext>
            </a:extLst>
          </p:cNvPr>
          <p:cNvSpPr/>
          <p:nvPr/>
        </p:nvSpPr>
        <p:spPr>
          <a:xfrm>
            <a:off x="263045" y="2726741"/>
            <a:ext cx="85802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u="sng" dirty="0">
                <a:solidFill>
                  <a:srgbClr val="000000"/>
                </a:solidFill>
                <a:latin typeface="Arial" panose="020B0604020202020204" pitchFamily="34" charset="0"/>
              </a:rPr>
              <a:t>Popelka </a:t>
            </a:r>
            <a:r>
              <a:rPr lang="cs-CZ" sz="2200" dirty="0">
                <a:solidFill>
                  <a:srgbClr val="000000"/>
                </a:solidFill>
                <a:latin typeface="Arial" panose="020B0604020202020204" pitchFamily="34" charset="0"/>
              </a:rPr>
              <a:t>svou odmítavou hlášku pronesla v období, </a:t>
            </a:r>
            <a:r>
              <a:rPr lang="cs-CZ" sz="2200" u="sng" dirty="0">
                <a:solidFill>
                  <a:srgbClr val="000000"/>
                </a:solidFill>
                <a:latin typeface="Arial" panose="020B0604020202020204" pitchFamily="34" charset="0"/>
              </a:rPr>
              <a:t>kdy žádný déšť padat nemohl</a:t>
            </a:r>
            <a:r>
              <a:rPr lang="cs-CZ" sz="2200" dirty="0">
                <a:solidFill>
                  <a:srgbClr val="000000"/>
                </a:solidFill>
                <a:latin typeface="Arial" panose="020B0604020202020204" pitchFamily="34" charset="0"/>
              </a:rPr>
              <a:t>. Jestli si pamatujete, ta scéna se odehrávala v zimě a všude byly spousty sněhu. I když </a:t>
            </a:r>
            <a:r>
              <a:rPr lang="cs-CZ" sz="2200" i="1" dirty="0">
                <a:solidFill>
                  <a:schemeClr val="tx2"/>
                </a:solidFill>
                <a:latin typeface="Arial" panose="020B0604020202020204" pitchFamily="34" charset="0"/>
              </a:rPr>
              <a:t>v dnešních dobách už takové zimy nezažíváme a občas připomínají jaro nebo podzim, vznik této průpovídky se pravděpodobně datuje do dob, kdy ještě spořádaně mrzlo a sněžilo</a:t>
            </a:r>
            <a:r>
              <a:rPr lang="cs-CZ" sz="2200" dirty="0">
                <a:solidFill>
                  <a:schemeClr val="tx2"/>
                </a:solidFill>
                <a:latin typeface="Arial" panose="020B0604020202020204" pitchFamily="34" charset="0"/>
              </a:rPr>
              <a:t>… </a:t>
            </a:r>
            <a:endParaRPr lang="cs-CZ" sz="2200" dirty="0">
              <a:solidFill>
                <a:schemeClr val="tx2"/>
              </a:solidFill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AAA7FCC-1290-6848-91AF-C6887565CFEB}"/>
              </a:ext>
            </a:extLst>
          </p:cNvPr>
          <p:cNvSpPr/>
          <p:nvPr/>
        </p:nvSpPr>
        <p:spPr>
          <a:xfrm>
            <a:off x="401298" y="4920763"/>
            <a:ext cx="83036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000000"/>
                </a:solidFill>
                <a:latin typeface="Arial" panose="020B0604020202020204" pitchFamily="34" charset="0"/>
              </a:rPr>
              <a:t>Poučení</a:t>
            </a:r>
            <a:r>
              <a:rPr lang="cs-CZ" sz="2200" dirty="0">
                <a:solidFill>
                  <a:srgbClr val="000000"/>
                </a:solidFill>
                <a:latin typeface="Arial" panose="020B0604020202020204" pitchFamily="34" charset="0"/>
              </a:rPr>
              <a:t> - při používání tohoto rčení </a:t>
            </a:r>
            <a:r>
              <a:rPr lang="cs-CZ" sz="2200" dirty="0">
                <a:solidFill>
                  <a:srgbClr val="C00000"/>
                </a:solidFill>
                <a:latin typeface="Arial" panose="020B0604020202020204" pitchFamily="34" charset="0"/>
              </a:rPr>
              <a:t>zhodnotit klimatické podmínky a vzít v úvahu i míru globálního oteplování…</a:t>
            </a:r>
            <a:endParaRPr lang="cs-CZ" sz="2200" dirty="0">
              <a:solidFill>
                <a:srgbClr val="C00000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B3C224E6-1EC8-CE42-A08E-FC6D64E046CD}"/>
              </a:ext>
            </a:extLst>
          </p:cNvPr>
          <p:cNvSpPr/>
          <p:nvPr/>
        </p:nvSpPr>
        <p:spPr>
          <a:xfrm>
            <a:off x="3330128" y="162948"/>
            <a:ext cx="5101076" cy="707886"/>
          </a:xfrm>
          <a:prstGeom prst="rect">
            <a:avLst/>
          </a:prstGeom>
          <a:solidFill>
            <a:srgbClr val="F6FDE2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cs-CZ" altLang="cs-CZ" sz="4000" i="1" dirty="0">
                <a:solidFill>
                  <a:srgbClr val="002060"/>
                </a:solidFill>
              </a:rPr>
              <a:t>„</a:t>
            </a:r>
            <a:r>
              <a:rPr lang="cs-CZ" altLang="cs-CZ" sz="4000" b="1" i="1" dirty="0">
                <a:solidFill>
                  <a:srgbClr val="002060"/>
                </a:solidFill>
              </a:rPr>
              <a:t>Až naprší a uschne</a:t>
            </a:r>
            <a:r>
              <a:rPr lang="cs-CZ" altLang="cs-CZ" sz="4000" b="1" i="1" dirty="0">
                <a:solidFill>
                  <a:srgbClr val="002060"/>
                </a:solidFill>
                <a:latin typeface="Arial" panose="020B0604020202020204" pitchFamily="34" charset="0"/>
                <a:ea typeface="Arial Unicode MS" pitchFamily="34" charset="-128"/>
              </a:rPr>
              <a:t>…“</a:t>
            </a:r>
            <a:endParaRPr lang="cs-CZ" altLang="cs-CZ" sz="4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069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54870" y="438799"/>
            <a:ext cx="6993361" cy="1288972"/>
          </a:xfrm>
        </p:spPr>
        <p:txBody>
          <a:bodyPr anchor="ctr"/>
          <a:lstStyle/>
          <a:p>
            <a:pPr algn="ctr" eaLnBrk="1" hangingPunct="1">
              <a:tabLst>
                <a:tab pos="1131319" algn="l"/>
                <a:tab pos="1294160" algn="l"/>
                <a:tab pos="1457001" algn="l"/>
              </a:tabLst>
            </a:pPr>
            <a:r>
              <a:rPr lang="cs-CZ" altLang="cs-CZ" sz="2160" dirty="0"/>
              <a:t>Voda a civilizace</a:t>
            </a:r>
            <a:r>
              <a:rPr lang="cs-CZ" altLang="cs-CZ" sz="2519" dirty="0"/>
              <a:t/>
            </a:r>
            <a:br>
              <a:rPr lang="cs-CZ" altLang="cs-CZ" sz="2519" dirty="0"/>
            </a:br>
            <a:endParaRPr lang="cs-CZ" altLang="cs-CZ" sz="1440" b="1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49609" y="1572363"/>
            <a:ext cx="6924798" cy="4022325"/>
          </a:xfrm>
        </p:spPr>
        <p:txBody>
          <a:bodyPr/>
          <a:lstStyle/>
          <a:p>
            <a:pPr marL="0" indent="0">
              <a:buNone/>
            </a:pPr>
            <a:endParaRPr lang="cs-CZ" sz="1620" b="1" dirty="0">
              <a:solidFill>
                <a:srgbClr val="0070C0"/>
              </a:solidFill>
            </a:endParaRPr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7237362" y="0"/>
            <a:ext cx="144838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22777" eaLnBrk="1" hangingPunct="1">
              <a:spcBef>
                <a:spcPct val="50000"/>
              </a:spcBef>
            </a:pPr>
            <a:endParaRPr lang="cs-CZ" altLang="cs-CZ" sz="162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0" descr="svh_logo_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9650" y="5793828"/>
            <a:ext cx="578494" cy="25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09" y="1606583"/>
            <a:ext cx="7097747" cy="398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88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2">
            <a:extLst>
              <a:ext uri="{FF2B5EF4-FFF2-40B4-BE49-F238E27FC236}">
                <a16:creationId xmlns:a16="http://schemas.microsoft.com/office/drawing/2014/main" id="{709B51CB-7854-B745-9B33-62AB0D1D5C2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8/9/12</a:t>
            </a:r>
          </a:p>
        </p:txBody>
      </p:sp>
      <p:sp>
        <p:nvSpPr>
          <p:cNvPr id="20482" name="Rectangle 1"/>
          <p:cNvSpPr>
            <a:spLocks noGrp="1"/>
          </p:cNvSpPr>
          <p:nvPr>
            <p:ph type="title" idx="4294967295"/>
          </p:nvPr>
        </p:nvSpPr>
        <p:spPr>
          <a:xfrm>
            <a:off x="685800" y="1916113"/>
            <a:ext cx="7772400" cy="1323975"/>
          </a:xfrm>
        </p:spPr>
        <p:txBody>
          <a:bodyPr/>
          <a:lstStyle/>
          <a:p>
            <a:pPr eaLnBrk="1" hangingPunct="1"/>
            <a:endParaRPr lang="cs-CZ" altLang="cs-CZ" dirty="0"/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1371600" y="3497263"/>
            <a:ext cx="640080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131"/>
            <a:ext cx="9161463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B87B9936-73BF-EE42-B536-49B2596E3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360559"/>
            <a:ext cx="6087241" cy="737636"/>
          </a:xfrm>
          <a:prstGeom prst="rect">
            <a:avLst/>
          </a:prstGeom>
          <a:solidFill>
            <a:srgbClr val="F6FDE2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69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69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69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69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69">
                <a:solidFill>
                  <a:schemeClr val="tx2"/>
                </a:solidFill>
                <a:latin typeface="Arial Black" pitchFamily="34" charset="0"/>
              </a:defRPr>
            </a:lvl5pPr>
            <a:lvl6pPr marL="411389" algn="l" rtl="0" fontAlgn="base">
              <a:spcBef>
                <a:spcPct val="0"/>
              </a:spcBef>
              <a:spcAft>
                <a:spcPct val="0"/>
              </a:spcAft>
              <a:defRPr sz="2969">
                <a:solidFill>
                  <a:schemeClr val="tx2"/>
                </a:solidFill>
                <a:latin typeface="Arial Black" pitchFamily="34" charset="0"/>
              </a:defRPr>
            </a:lvl6pPr>
            <a:lvl7pPr marL="822777" algn="l" rtl="0" fontAlgn="base">
              <a:spcBef>
                <a:spcPct val="0"/>
              </a:spcBef>
              <a:spcAft>
                <a:spcPct val="0"/>
              </a:spcAft>
              <a:defRPr sz="2969">
                <a:solidFill>
                  <a:schemeClr val="tx2"/>
                </a:solidFill>
                <a:latin typeface="Arial Black" pitchFamily="34" charset="0"/>
              </a:defRPr>
            </a:lvl7pPr>
            <a:lvl8pPr marL="1234166" algn="l" rtl="0" fontAlgn="base">
              <a:spcBef>
                <a:spcPct val="0"/>
              </a:spcBef>
              <a:spcAft>
                <a:spcPct val="0"/>
              </a:spcAft>
              <a:defRPr sz="2969">
                <a:solidFill>
                  <a:schemeClr val="tx2"/>
                </a:solidFill>
                <a:latin typeface="Arial Black" pitchFamily="34" charset="0"/>
              </a:defRPr>
            </a:lvl8pPr>
            <a:lvl9pPr marL="1645554" algn="l" rtl="0" fontAlgn="base">
              <a:spcBef>
                <a:spcPct val="0"/>
              </a:spcBef>
              <a:spcAft>
                <a:spcPct val="0"/>
              </a:spcAft>
              <a:defRPr sz="2969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cs-CZ" altLang="cs-CZ" sz="2800" dirty="0">
                <a:solidFill>
                  <a:srgbClr val="002060"/>
                </a:solidFill>
              </a:rPr>
              <a:t>Zajištění dostatečného množství vody do budoucna</a:t>
            </a:r>
            <a:endParaRPr lang="cs-CZ" sz="2800" dirty="0">
              <a:solidFill>
                <a:srgbClr val="002060"/>
              </a:solidFill>
            </a:endParaRPr>
          </a:p>
        </p:txBody>
      </p:sp>
      <p:pic>
        <p:nvPicPr>
          <p:cNvPr id="8" name="Picture 0" descr="svh_logo_bar">
            <a:extLst>
              <a:ext uri="{FF2B5EF4-FFF2-40B4-BE49-F238E27FC236}">
                <a16:creationId xmlns:a16="http://schemas.microsoft.com/office/drawing/2014/main" id="{AA3EE787-3F6F-8947-AB54-2DBC6EDAE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0167" y="5644852"/>
            <a:ext cx="1072906" cy="47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54704035-69C7-6843-9E97-80BAF179A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1501131"/>
            <a:ext cx="7558608" cy="407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275" tIns="41137" rIns="82275" bIns="41137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l"/>
              <a:defRPr sz="3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50000"/>
              <a:buChar char="•"/>
              <a:defRPr sz="2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50000"/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5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822777">
              <a:buClr>
                <a:srgbClr val="CCCC99"/>
              </a:buClr>
              <a:buNone/>
            </a:pPr>
            <a:r>
              <a:rPr lang="cs-CZ" sz="2400" b="1" dirty="0">
                <a:solidFill>
                  <a:srgbClr val="123F88"/>
                </a:solidFill>
                <a:latin typeface="Arial"/>
              </a:rPr>
              <a:t>Klíčem k zajištění dostatku vody i do budoucna je </a:t>
            </a:r>
            <a:r>
              <a:rPr lang="cs-CZ" sz="2400" dirty="0">
                <a:solidFill>
                  <a:srgbClr val="FF0000"/>
                </a:solidFill>
                <a:latin typeface="Arial"/>
              </a:rPr>
              <a:t>zadržet vodu v krajině </a:t>
            </a:r>
          </a:p>
          <a:p>
            <a:pPr marL="0" indent="0" algn="ctr" defTabSz="822777">
              <a:buClr>
                <a:srgbClr val="CCCC99"/>
              </a:buClr>
              <a:buNone/>
            </a:pPr>
            <a:r>
              <a:rPr lang="cs-CZ" sz="2400" dirty="0">
                <a:solidFill>
                  <a:srgbClr val="123F88"/>
                </a:solidFill>
                <a:latin typeface="Arial"/>
              </a:rPr>
              <a:t>a mít možnost </a:t>
            </a:r>
            <a:r>
              <a:rPr lang="cs-CZ" sz="2400" dirty="0">
                <a:solidFill>
                  <a:srgbClr val="FF0000"/>
                </a:solidFill>
                <a:latin typeface="Arial"/>
              </a:rPr>
              <a:t>vodu akumulovat ve vodních nádržích</a:t>
            </a:r>
            <a:r>
              <a:rPr lang="cs-CZ" sz="2400" dirty="0">
                <a:solidFill>
                  <a:srgbClr val="123F88"/>
                </a:solidFill>
                <a:latin typeface="Arial"/>
              </a:rPr>
              <a:t>, abychom s ní mohli v období sucha </a:t>
            </a:r>
          </a:p>
          <a:p>
            <a:pPr marL="0" indent="0" algn="ctr" defTabSz="822777">
              <a:buClr>
                <a:srgbClr val="CCCC99"/>
              </a:buClr>
              <a:buNone/>
            </a:pPr>
            <a:r>
              <a:rPr lang="cs-CZ" sz="2400" dirty="0">
                <a:solidFill>
                  <a:srgbClr val="123F88"/>
                </a:solidFill>
                <a:latin typeface="Arial"/>
              </a:rPr>
              <a:t>i v období nedostatku vody  nakládat !!!</a:t>
            </a:r>
          </a:p>
          <a:p>
            <a:pPr marL="308541" indent="-308541" defTabSz="822777">
              <a:lnSpc>
                <a:spcPct val="90000"/>
              </a:lnSpc>
              <a:buClr>
                <a:srgbClr val="CCCC99"/>
              </a:buClr>
              <a:buFont typeface="Wingdings" pitchFamily="2" charset="2"/>
              <a:buChar char="§"/>
            </a:pPr>
            <a:endParaRPr lang="cs-CZ" sz="216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D238028B-C63F-B446-B0C3-2C1015C58C47}"/>
              </a:ext>
            </a:extLst>
          </p:cNvPr>
          <p:cNvSpPr/>
          <p:nvPr/>
        </p:nvSpPr>
        <p:spPr>
          <a:xfrm>
            <a:off x="3073413" y="3671227"/>
            <a:ext cx="3188468" cy="2308324"/>
          </a:xfrm>
          <a:prstGeom prst="rect">
            <a:avLst/>
          </a:prstGeom>
          <a:solidFill>
            <a:srgbClr val="F6FDE2"/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57118" indent="-257118" defTabSz="822777" eaLnBrk="1" hangingPunct="1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rgbClr val="C00000"/>
                </a:solidFill>
                <a:latin typeface="Arial" charset="0"/>
                <a:cs typeface="Arial" charset="0"/>
              </a:rPr>
              <a:t>zásobování pitnou vodou,</a:t>
            </a:r>
          </a:p>
          <a:p>
            <a:pPr marL="257118" indent="-257118" defTabSz="822777" eaLnBrk="1" hangingPunct="1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rgbClr val="C00000"/>
                </a:solidFill>
                <a:latin typeface="Arial" charset="0"/>
                <a:cs typeface="Arial" charset="0"/>
              </a:rPr>
              <a:t>energetika,</a:t>
            </a:r>
          </a:p>
          <a:p>
            <a:pPr marL="257118" indent="-257118" defTabSz="822777" eaLnBrk="1" hangingPunct="1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rgbClr val="C00000"/>
                </a:solidFill>
                <a:latin typeface="Arial" charset="0"/>
                <a:cs typeface="Arial" charset="0"/>
              </a:rPr>
              <a:t>závlahy,</a:t>
            </a:r>
          </a:p>
          <a:p>
            <a:pPr marL="257118" indent="-257118" defTabSz="822777" eaLnBrk="1" hangingPunct="1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rgbClr val="C00000"/>
                </a:solidFill>
                <a:latin typeface="Arial" charset="0"/>
                <a:cs typeface="Arial" charset="0"/>
              </a:rPr>
              <a:t>příroda</a:t>
            </a:r>
          </a:p>
          <a:p>
            <a:pPr marL="257118" indent="-257118" defTabSz="822777" eaLnBrk="1" hangingPunct="1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rgbClr val="C00000"/>
                </a:solidFill>
                <a:latin typeface="Arial" charset="0"/>
                <a:cs typeface="Arial" charset="0"/>
              </a:rPr>
              <a:t>atd. </a:t>
            </a:r>
          </a:p>
        </p:txBody>
      </p:sp>
    </p:spTree>
    <p:extLst>
      <p:ext uri="{BB962C8B-B14F-4D97-AF65-F5344CB8AC3E}">
        <p14:creationId xmlns:p14="http://schemas.microsoft.com/office/powerpoint/2010/main" val="36692124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2">
            <a:extLst>
              <a:ext uri="{FF2B5EF4-FFF2-40B4-BE49-F238E27FC236}">
                <a16:creationId xmlns:a16="http://schemas.microsoft.com/office/drawing/2014/main" id="{709B51CB-7854-B745-9B33-62AB0D1D5C2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8/9/12</a:t>
            </a:r>
          </a:p>
        </p:txBody>
      </p:sp>
      <p:sp>
        <p:nvSpPr>
          <p:cNvPr id="20482" name="Rectangle 1"/>
          <p:cNvSpPr>
            <a:spLocks noGrp="1"/>
          </p:cNvSpPr>
          <p:nvPr>
            <p:ph type="title" idx="4294967295"/>
          </p:nvPr>
        </p:nvSpPr>
        <p:spPr>
          <a:xfrm>
            <a:off x="685800" y="1916113"/>
            <a:ext cx="7772400" cy="1323975"/>
          </a:xfrm>
        </p:spPr>
        <p:txBody>
          <a:bodyPr/>
          <a:lstStyle/>
          <a:p>
            <a:pPr eaLnBrk="1" hangingPunct="1"/>
            <a:endParaRPr lang="cs-CZ" altLang="cs-CZ" dirty="0"/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1371600" y="3497263"/>
            <a:ext cx="6400800" cy="157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131"/>
            <a:ext cx="9161463" cy="61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FFFEF04C-C5CA-49F1-9311-433B53167D37" descr="FFFEF04C-C5CA-49F1-9311-433B53167D37">
            <a:extLst>
              <a:ext uri="{FF2B5EF4-FFF2-40B4-BE49-F238E27FC236}">
                <a16:creationId xmlns:a16="http://schemas.microsoft.com/office/drawing/2014/main" id="{68A67B16-6543-CD45-ACB0-AAFC6689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325" y="1700741"/>
            <a:ext cx="4158215" cy="233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délník se zakulacenými rohy na opačné straně 1">
            <a:extLst>
              <a:ext uri="{FF2B5EF4-FFF2-40B4-BE49-F238E27FC236}">
                <a16:creationId xmlns:a16="http://schemas.microsoft.com/office/drawing/2014/main" id="{FD261025-FDEB-D643-AF34-93C1CFF1DFD0}"/>
              </a:ext>
            </a:extLst>
          </p:cNvPr>
          <p:cNvSpPr/>
          <p:nvPr/>
        </p:nvSpPr>
        <p:spPr>
          <a:xfrm>
            <a:off x="4038325" y="1700742"/>
            <a:ext cx="4246042" cy="333892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934DCF-FAD6-E143-8ACA-36DFFC1399B8}"/>
              </a:ext>
            </a:extLst>
          </p:cNvPr>
          <p:cNvSpPr/>
          <p:nvPr/>
        </p:nvSpPr>
        <p:spPr>
          <a:xfrm>
            <a:off x="4901325" y="1667889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Bez vody to nepůjde… </a:t>
            </a:r>
          </a:p>
        </p:txBody>
      </p:sp>
      <p:pic>
        <p:nvPicPr>
          <p:cNvPr id="20" name="Picture 0" descr="svh_logo_bar">
            <a:extLst>
              <a:ext uri="{FF2B5EF4-FFF2-40B4-BE49-F238E27FC236}">
                <a16:creationId xmlns:a16="http://schemas.microsoft.com/office/drawing/2014/main" id="{51426BB7-6548-EA4A-BD36-1B21678DA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1747" y="5719763"/>
            <a:ext cx="1072906" cy="47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5">
            <a:extLst>
              <a:ext uri="{FF2B5EF4-FFF2-40B4-BE49-F238E27FC236}">
                <a16:creationId xmlns:a16="http://schemas.microsoft.com/office/drawing/2014/main" id="{0E9D6EE8-1A92-034B-BCD1-F58F6D43E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4262" y="378182"/>
            <a:ext cx="5543743" cy="91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cs-CZ" altLang="cs-CZ" i="1" dirty="0">
                <a:solidFill>
                  <a:srgbClr val="002060"/>
                </a:solidFill>
              </a:rPr>
              <a:t>Děkuji za pozornost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96F95777-7ED4-2A4D-9185-35117F33E7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84" y="1934854"/>
            <a:ext cx="2152332" cy="192068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D1E3FD2-0CF3-D84B-80EE-DE106CDDD67C}"/>
              </a:ext>
            </a:extLst>
          </p:cNvPr>
          <p:cNvSpPr txBox="1"/>
          <p:nvPr/>
        </p:nvSpPr>
        <p:spPr>
          <a:xfrm>
            <a:off x="285741" y="4365425"/>
            <a:ext cx="85899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… a nečekejme, až naprší a uschne…</a:t>
            </a:r>
          </a:p>
        </p:txBody>
      </p:sp>
      <p:pic>
        <p:nvPicPr>
          <p:cNvPr id="2" name="Wohnout - Voda v prášku_sho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2779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923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jčernější scénář sucha do konce století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69900"/>
            <a:ext cx="9156700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1062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80878" y="587730"/>
            <a:ext cx="6993361" cy="1134826"/>
          </a:xfrm>
        </p:spPr>
        <p:txBody>
          <a:bodyPr anchor="ctr"/>
          <a:lstStyle/>
          <a:p>
            <a:pPr algn="ctr" eaLnBrk="1" hangingPunct="1">
              <a:tabLst>
                <a:tab pos="1131319" algn="l"/>
                <a:tab pos="1294160" algn="l"/>
                <a:tab pos="1457001" algn="l"/>
              </a:tabLst>
            </a:pPr>
            <a:r>
              <a:rPr lang="cs-CZ" altLang="cs-CZ" sz="2519" dirty="0"/>
              <a:t>Trvalé prioritní okruhy </a:t>
            </a:r>
            <a:br>
              <a:rPr lang="cs-CZ" altLang="cs-CZ" sz="2519" dirty="0"/>
            </a:br>
            <a:r>
              <a:rPr lang="cs-CZ" altLang="cs-CZ" sz="2519" dirty="0"/>
              <a:t>činnosti SVH ČR</a:t>
            </a:r>
            <a:br>
              <a:rPr lang="cs-CZ" altLang="cs-CZ" sz="2519" dirty="0"/>
            </a:br>
            <a:r>
              <a:rPr lang="cs-CZ" altLang="cs-CZ" sz="2519" dirty="0"/>
              <a:t/>
            </a:r>
            <a:br>
              <a:rPr lang="cs-CZ" altLang="cs-CZ" sz="2519" dirty="0"/>
            </a:br>
            <a:endParaRPr lang="cs-CZ" altLang="cs-CZ" sz="1440" b="1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80879" y="1881918"/>
            <a:ext cx="6959727" cy="3625307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cs-CZ" sz="2160" dirty="0"/>
          </a:p>
          <a:p>
            <a:pPr marL="0" indent="0" algn="ctr">
              <a:lnSpc>
                <a:spcPct val="90000"/>
              </a:lnSpc>
              <a:buNone/>
            </a:pPr>
            <a:r>
              <a:rPr lang="cs-CZ" sz="2160" dirty="0">
                <a:solidFill>
                  <a:srgbClr val="002060"/>
                </a:solidFill>
              </a:rPr>
              <a:t>zvyšovat společenskou prestiž VH  a </a:t>
            </a:r>
            <a:r>
              <a:rPr lang="cs-CZ" sz="2160" dirty="0">
                <a:solidFill>
                  <a:srgbClr val="C00000"/>
                </a:solidFill>
              </a:rPr>
              <a:t>podporovat osvětu a informovanost</a:t>
            </a:r>
            <a:r>
              <a:rPr lang="cs-CZ" sz="2160" dirty="0">
                <a:solidFill>
                  <a:srgbClr val="002060"/>
                </a:solidFill>
              </a:rPr>
              <a:t> o všech oborech VH směrem k nejširší  veřejnosti a </a:t>
            </a:r>
            <a:r>
              <a:rPr lang="cs-CZ" sz="2160" dirty="0">
                <a:solidFill>
                  <a:srgbClr val="C00000"/>
                </a:solidFill>
              </a:rPr>
              <a:t>zejména k mládeži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160" dirty="0"/>
              <a:t>__________________________________________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cs-CZ" sz="2160" dirty="0">
                <a:solidFill>
                  <a:srgbClr val="002060"/>
                </a:solidFill>
              </a:rPr>
              <a:t>hájit zájmy a podporovat činnosti vodního hospodářství, spolupracovat a konzultovat s Vládou, Parlamentem ČR a odbornými i </a:t>
            </a:r>
            <a:r>
              <a:rPr lang="cs-CZ" sz="2160" dirty="0" err="1">
                <a:solidFill>
                  <a:srgbClr val="002060"/>
                </a:solidFill>
              </a:rPr>
              <a:t>vědecko</a:t>
            </a:r>
            <a:r>
              <a:rPr lang="cs-CZ" sz="2160" dirty="0">
                <a:solidFill>
                  <a:srgbClr val="002060"/>
                </a:solidFill>
              </a:rPr>
              <a:t> výzkumnými subjekty,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cs-CZ" sz="2160" dirty="0">
                <a:solidFill>
                  <a:srgbClr val="002060"/>
                </a:solidFill>
              </a:rPr>
              <a:t>zejména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cs-CZ" sz="2160" b="1" dirty="0">
                <a:solidFill>
                  <a:srgbClr val="C00000"/>
                </a:solidFill>
              </a:rPr>
              <a:t>při prosazování problematiky související s vodou, jako s jedním z nejvyšších veřejných zájmů !!!</a:t>
            </a:r>
          </a:p>
          <a:p>
            <a:pPr marL="0" indent="0">
              <a:lnSpc>
                <a:spcPct val="90000"/>
              </a:lnSpc>
              <a:buNone/>
            </a:pPr>
            <a:endParaRPr lang="cs-CZ" sz="2160" dirty="0"/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7237362" y="0"/>
            <a:ext cx="144838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8227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62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125" name="Picture 0" descr="svh_logo_b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1552" y="5825948"/>
            <a:ext cx="523250" cy="23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5613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98828" y="747092"/>
            <a:ext cx="6993361" cy="1134826"/>
          </a:xfrm>
        </p:spPr>
        <p:txBody>
          <a:bodyPr anchor="ctr"/>
          <a:lstStyle/>
          <a:p>
            <a:pPr algn="ctr" eaLnBrk="1" hangingPunct="1">
              <a:tabLst>
                <a:tab pos="1131319" algn="l"/>
                <a:tab pos="1294160" algn="l"/>
                <a:tab pos="1457001" algn="l"/>
              </a:tabLst>
            </a:pPr>
            <a:r>
              <a:rPr lang="cs-CZ" sz="2519" b="1" dirty="0"/>
              <a:t>Spotřeba vody</a:t>
            </a:r>
            <a:br>
              <a:rPr lang="cs-CZ" sz="2519" b="1" dirty="0"/>
            </a:br>
            <a:r>
              <a:rPr lang="cs-CZ" altLang="cs-CZ" sz="2519" dirty="0"/>
              <a:t/>
            </a:r>
            <a:br>
              <a:rPr lang="cs-CZ" altLang="cs-CZ" sz="2519" dirty="0"/>
            </a:br>
            <a:endParaRPr lang="cs-CZ" altLang="cs-CZ" sz="1440" b="1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71600" y="1683666"/>
            <a:ext cx="7488831" cy="370589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cs-CZ" sz="2160" dirty="0">
                <a:solidFill>
                  <a:srgbClr val="002060"/>
                </a:solidFill>
              </a:rPr>
              <a:t>Průměrná denní spotřeba vody na osobu se v jednotlivých zemích liší</a:t>
            </a:r>
          </a:p>
          <a:p>
            <a:pPr marL="0" indent="0">
              <a:buNone/>
            </a:pPr>
            <a:endParaRPr lang="cs-CZ" sz="2160" dirty="0">
              <a:solidFill>
                <a:srgbClr val="002060"/>
              </a:solidFill>
            </a:endParaRPr>
          </a:p>
          <a:p>
            <a:r>
              <a:rPr lang="cs-CZ" sz="2160" dirty="0">
                <a:solidFill>
                  <a:srgbClr val="002060"/>
                </a:solidFill>
              </a:rPr>
              <a:t>Česká republika       89 </a:t>
            </a:r>
            <a:r>
              <a:rPr lang="cs-CZ" sz="1620" i="1" dirty="0">
                <a:solidFill>
                  <a:srgbClr val="002060"/>
                </a:solidFill>
              </a:rPr>
              <a:t>l/osoba/den</a:t>
            </a:r>
            <a:r>
              <a:rPr lang="cs-CZ" sz="2160" dirty="0">
                <a:solidFill>
                  <a:srgbClr val="002060"/>
                </a:solidFill>
              </a:rPr>
              <a:t> </a:t>
            </a:r>
          </a:p>
          <a:p>
            <a:r>
              <a:rPr lang="cs-CZ" sz="2160" dirty="0">
                <a:solidFill>
                  <a:srgbClr val="002060"/>
                </a:solidFill>
              </a:rPr>
              <a:t>Švýcarsko a USA   300 </a:t>
            </a:r>
            <a:r>
              <a:rPr lang="cs-CZ" sz="1620" i="1" dirty="0">
                <a:solidFill>
                  <a:srgbClr val="002060"/>
                </a:solidFill>
              </a:rPr>
              <a:t>l/osoba/den</a:t>
            </a:r>
            <a:r>
              <a:rPr lang="cs-CZ" sz="2160" dirty="0">
                <a:solidFill>
                  <a:srgbClr val="002060"/>
                </a:solidFill>
              </a:rPr>
              <a:t> </a:t>
            </a:r>
          </a:p>
          <a:p>
            <a:r>
              <a:rPr lang="cs-CZ" sz="2160" dirty="0">
                <a:solidFill>
                  <a:srgbClr val="002060"/>
                </a:solidFill>
              </a:rPr>
              <a:t>Itálie                        200 </a:t>
            </a:r>
            <a:r>
              <a:rPr lang="cs-CZ" sz="1620" i="1" dirty="0">
                <a:solidFill>
                  <a:srgbClr val="002060"/>
                </a:solidFill>
              </a:rPr>
              <a:t>l/osoba/den</a:t>
            </a:r>
            <a:r>
              <a:rPr lang="cs-CZ" sz="2160" dirty="0">
                <a:solidFill>
                  <a:srgbClr val="002060"/>
                </a:solidFill>
              </a:rPr>
              <a:t> </a:t>
            </a:r>
          </a:p>
          <a:p>
            <a:r>
              <a:rPr lang="cs-CZ" sz="2160" dirty="0">
                <a:solidFill>
                  <a:srgbClr val="002060"/>
                </a:solidFill>
              </a:rPr>
              <a:t>Rakousko               135 </a:t>
            </a:r>
            <a:r>
              <a:rPr lang="cs-CZ" sz="1620" i="1" dirty="0">
                <a:solidFill>
                  <a:srgbClr val="002060"/>
                </a:solidFill>
              </a:rPr>
              <a:t>l/osoba/den</a:t>
            </a:r>
            <a:r>
              <a:rPr lang="cs-CZ" sz="2160" dirty="0">
                <a:solidFill>
                  <a:srgbClr val="002060"/>
                </a:solidFill>
              </a:rPr>
              <a:t> </a:t>
            </a:r>
          </a:p>
          <a:p>
            <a:r>
              <a:rPr lang="cs-CZ" sz="2160" dirty="0">
                <a:solidFill>
                  <a:srgbClr val="002060"/>
                </a:solidFill>
              </a:rPr>
              <a:t>Německo                122 </a:t>
            </a:r>
            <a:r>
              <a:rPr lang="cs-CZ" sz="1620" i="1" dirty="0">
                <a:solidFill>
                  <a:srgbClr val="002060"/>
                </a:solidFill>
              </a:rPr>
              <a:t>l/osoba/den </a:t>
            </a:r>
          </a:p>
          <a:p>
            <a:r>
              <a:rPr lang="cs-CZ" sz="2160" dirty="0">
                <a:solidFill>
                  <a:srgbClr val="C00000"/>
                </a:solidFill>
              </a:rPr>
              <a:t>Afrika některé další rozvojové země 20 – 30 </a:t>
            </a:r>
            <a:r>
              <a:rPr lang="cs-CZ" sz="1620" i="1" dirty="0">
                <a:solidFill>
                  <a:srgbClr val="C00000"/>
                </a:solidFill>
              </a:rPr>
              <a:t>l/osoba/den</a:t>
            </a:r>
            <a:r>
              <a:rPr lang="cs-CZ" sz="2160" dirty="0">
                <a:solidFill>
                  <a:srgbClr val="C00000"/>
                </a:solidFill>
              </a:rPr>
              <a:t>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cs-CZ" sz="2160" dirty="0"/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7237362" y="0"/>
            <a:ext cx="144838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22777" eaLnBrk="1" hangingPunct="1">
              <a:spcBef>
                <a:spcPct val="50000"/>
              </a:spcBef>
            </a:pPr>
            <a:endParaRPr lang="cs-CZ" altLang="cs-CZ" sz="162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125" name="Picture 0" descr="svh_logo_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1551" y="5782633"/>
            <a:ext cx="597777" cy="26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7846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5544" y="123082"/>
            <a:ext cx="6924798" cy="1028435"/>
          </a:xfrm>
        </p:spPr>
        <p:txBody>
          <a:bodyPr/>
          <a:lstStyle/>
          <a:p>
            <a:pPr algn="ctr"/>
            <a:r>
              <a:rPr lang="cs-CZ" sz="2519" b="1" dirty="0"/>
              <a:t>Spotřeba vody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1025544" y="1684349"/>
          <a:ext cx="7043137" cy="38504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7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5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64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Spotřeba vody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 České republice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Průměrné denní </a:t>
                      </a:r>
                      <a:br>
                        <a:rPr lang="cs-CZ" sz="1600" dirty="0">
                          <a:effectLst/>
                        </a:rPr>
                      </a:br>
                      <a:r>
                        <a:rPr lang="cs-CZ" sz="1600" dirty="0">
                          <a:effectLst/>
                        </a:rPr>
                        <a:t>hodnoty (v litrech)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WC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123F88"/>
                          </a:solidFill>
                          <a:effectLst/>
                        </a:rPr>
                        <a:t>22</a:t>
                      </a:r>
                      <a:endParaRPr lang="cs-CZ" sz="1600" b="1" dirty="0">
                        <a:solidFill>
                          <a:srgbClr val="123F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Osobní hygiena, sprchování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123F88"/>
                          </a:solidFill>
                          <a:effectLst/>
                        </a:rPr>
                        <a:t>32</a:t>
                      </a:r>
                      <a:endParaRPr lang="cs-CZ" sz="1600" b="1" dirty="0">
                        <a:solidFill>
                          <a:srgbClr val="123F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Praní, úklid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123F88"/>
                          </a:solidFill>
                          <a:effectLst/>
                        </a:rPr>
                        <a:t>13</a:t>
                      </a:r>
                      <a:endParaRPr lang="cs-CZ" sz="1600" b="1" dirty="0">
                        <a:solidFill>
                          <a:srgbClr val="123F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</a:rPr>
                        <a:t>Příprava jídla, mytí nádobí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123F88"/>
                          </a:solidFill>
                          <a:effectLst/>
                        </a:rPr>
                        <a:t>8</a:t>
                      </a:r>
                      <a:endParaRPr lang="cs-CZ" sz="1600" b="1" dirty="0">
                        <a:solidFill>
                          <a:srgbClr val="123F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600" dirty="0">
                          <a:effectLst/>
                        </a:rPr>
                        <a:t>Mytí rukou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123F88"/>
                          </a:solidFill>
                          <a:effectLst/>
                        </a:rPr>
                        <a:t>5</a:t>
                      </a:r>
                      <a:endParaRPr lang="cs-CZ" sz="1600" b="1" dirty="0">
                        <a:solidFill>
                          <a:srgbClr val="123F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Zalévání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123F88"/>
                          </a:solidFill>
                          <a:effectLst/>
                        </a:rPr>
                        <a:t>4</a:t>
                      </a:r>
                      <a:endParaRPr lang="cs-CZ" sz="1600" b="1" dirty="0">
                        <a:solidFill>
                          <a:srgbClr val="123F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8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Pití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123F88"/>
                          </a:solidFill>
                          <a:effectLst/>
                        </a:rPr>
                        <a:t>2</a:t>
                      </a:r>
                      <a:endParaRPr lang="cs-CZ" sz="1600" b="1" dirty="0">
                        <a:solidFill>
                          <a:srgbClr val="123F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84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Ostatní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123F88"/>
                          </a:solidFill>
                          <a:effectLst/>
                        </a:rPr>
                        <a:t>3</a:t>
                      </a:r>
                      <a:endParaRPr lang="cs-CZ" sz="1600" b="1" dirty="0">
                        <a:solidFill>
                          <a:srgbClr val="123F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60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Celkem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123F88"/>
                          </a:solidFill>
                          <a:effectLst/>
                        </a:rPr>
                        <a:t>89</a:t>
                      </a:r>
                      <a:endParaRPr lang="cs-CZ" sz="1600" b="1" dirty="0">
                        <a:solidFill>
                          <a:srgbClr val="123F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" name="Picture 0" descr="svh_logo_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1551" y="5782633"/>
            <a:ext cx="597777" cy="26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6611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36133" y="113169"/>
            <a:ext cx="6924798" cy="1028435"/>
          </a:xfrm>
        </p:spPr>
        <p:txBody>
          <a:bodyPr>
            <a:normAutofit/>
          </a:bodyPr>
          <a:lstStyle/>
          <a:p>
            <a:pPr algn="ctr"/>
            <a:r>
              <a:rPr lang="cs-CZ" sz="2519" b="1" dirty="0"/>
              <a:t>Spotřeba vody - vodní stopa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1096916" y="2007503"/>
          <a:ext cx="7043137" cy="35871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27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5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92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Potravina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Průměrné světová vodní stopa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(v</a:t>
                      </a:r>
                      <a:r>
                        <a:rPr lang="cs-CZ" sz="16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litrech)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Jablko,</a:t>
                      </a:r>
                      <a:r>
                        <a:rPr lang="cs-CZ" sz="1400" baseline="0" dirty="0">
                          <a:effectLst/>
                        </a:rPr>
                        <a:t> hruška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123F88"/>
                          </a:solidFill>
                          <a:effectLst/>
                        </a:rPr>
                        <a:t>700</a:t>
                      </a:r>
                      <a:endParaRPr lang="cs-CZ" sz="1400" b="1" dirty="0">
                        <a:solidFill>
                          <a:srgbClr val="123F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Hovězí maso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123F88"/>
                          </a:solidFill>
                          <a:effectLst/>
                        </a:rPr>
                        <a:t>15 500</a:t>
                      </a:r>
                      <a:endParaRPr lang="cs-CZ" sz="1400" b="1" dirty="0">
                        <a:solidFill>
                          <a:srgbClr val="123F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2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Vepřové maso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123F88"/>
                          </a:solidFill>
                          <a:effectLst/>
                        </a:rPr>
                        <a:t>4 800</a:t>
                      </a:r>
                      <a:endParaRPr lang="cs-CZ" sz="1400" b="1" dirty="0">
                        <a:solidFill>
                          <a:srgbClr val="123F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2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</a:rPr>
                        <a:t>Chléb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123F88"/>
                          </a:solidFill>
                          <a:effectLst/>
                        </a:rPr>
                        <a:t>1 300</a:t>
                      </a:r>
                      <a:endParaRPr lang="cs-CZ" sz="1400" b="1" dirty="0">
                        <a:solidFill>
                          <a:srgbClr val="123F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400" dirty="0">
                          <a:effectLst/>
                        </a:rPr>
                        <a:t>Sýr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123F88"/>
                          </a:solidFill>
                          <a:effectLst/>
                        </a:rPr>
                        <a:t>5 000</a:t>
                      </a:r>
                      <a:endParaRPr lang="cs-CZ" sz="1400" b="1" dirty="0">
                        <a:solidFill>
                          <a:srgbClr val="123F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Kuře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123F88"/>
                          </a:solidFill>
                          <a:effectLst/>
                        </a:rPr>
                        <a:t>3 900</a:t>
                      </a:r>
                      <a:endParaRPr lang="cs-CZ" sz="1400" b="1" dirty="0">
                        <a:solidFill>
                          <a:srgbClr val="123F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5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Čokoláda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123F88"/>
                          </a:solidFill>
                          <a:effectLst/>
                        </a:rPr>
                        <a:t>24 000</a:t>
                      </a:r>
                      <a:endParaRPr lang="cs-CZ" sz="1400" b="1" dirty="0">
                        <a:solidFill>
                          <a:srgbClr val="123F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Kukuřice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123F88"/>
                          </a:solidFill>
                          <a:effectLst/>
                        </a:rPr>
                        <a:t>900</a:t>
                      </a:r>
                      <a:endParaRPr lang="cs-CZ" sz="1400" b="1" dirty="0">
                        <a:solidFill>
                          <a:srgbClr val="123F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32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</a:rPr>
                        <a:t>Rýže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123F88"/>
                          </a:solidFill>
                          <a:effectLst/>
                        </a:rPr>
                        <a:t>3 400</a:t>
                      </a:r>
                      <a:endParaRPr lang="cs-CZ" sz="1400" b="1" dirty="0">
                        <a:solidFill>
                          <a:srgbClr val="123F8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06" marR="6170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30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Brambory</a:t>
                      </a:r>
                    </a:p>
                  </a:txBody>
                  <a:tcPr marL="61706" marR="61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123F8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</a:t>
                      </a:r>
                    </a:p>
                  </a:txBody>
                  <a:tcPr marL="61706" marR="6170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6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Víno 1 sklenice 125 ml</a:t>
                      </a:r>
                    </a:p>
                  </a:txBody>
                  <a:tcPr marL="61706" marR="61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123F88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61706" marR="61706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1057013" y="1615105"/>
            <a:ext cx="708304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22777" eaLnBrk="1" hangingPunct="1"/>
            <a:r>
              <a:rPr lang="cs-CZ" sz="1620" b="1" dirty="0">
                <a:solidFill>
                  <a:srgbClr val="123F88"/>
                </a:solidFill>
                <a:latin typeface="Arial" charset="0"/>
                <a:cs typeface="Arial" charset="0"/>
              </a:rPr>
              <a:t>Vodní stopa (množství vody použité k výrobě 1 kg potravin)</a:t>
            </a:r>
            <a:endParaRPr lang="cs-CZ" sz="1620" dirty="0">
              <a:solidFill>
                <a:srgbClr val="123F88"/>
              </a:solidFill>
              <a:latin typeface="Arial" charset="0"/>
              <a:cs typeface="Arial" charset="0"/>
            </a:endParaRPr>
          </a:p>
          <a:p>
            <a:pPr defTabSz="822777" eaLnBrk="1" hangingPunct="1"/>
            <a:endParaRPr lang="cs-CZ" sz="162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0" descr="svh_logo_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536" y="5854249"/>
            <a:ext cx="597777" cy="26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9314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80878" y="747092"/>
            <a:ext cx="6993361" cy="1134826"/>
          </a:xfrm>
        </p:spPr>
        <p:txBody>
          <a:bodyPr anchor="ctr"/>
          <a:lstStyle/>
          <a:p>
            <a:pPr algn="ctr" eaLnBrk="1" hangingPunct="1">
              <a:tabLst>
                <a:tab pos="1131319" algn="l"/>
                <a:tab pos="1294160" algn="l"/>
                <a:tab pos="1457001" algn="l"/>
              </a:tabLst>
            </a:pPr>
            <a:r>
              <a:rPr lang="cs-CZ" sz="2519" dirty="0"/>
              <a:t>Sucho a nedostatek vody…</a:t>
            </a:r>
            <a:br>
              <a:rPr lang="cs-CZ" sz="2519" dirty="0"/>
            </a:br>
            <a:r>
              <a:rPr lang="cs-CZ" altLang="cs-CZ" sz="2519" dirty="0"/>
              <a:t/>
            </a:r>
            <a:br>
              <a:rPr lang="cs-CZ" altLang="cs-CZ" sz="2519" dirty="0"/>
            </a:br>
            <a:endParaRPr lang="cs-CZ" altLang="cs-CZ" sz="1440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80879" y="1881918"/>
            <a:ext cx="6959727" cy="3625307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cs-CZ" sz="2160" dirty="0">
              <a:solidFill>
                <a:srgbClr val="123F88"/>
              </a:solidFill>
            </a:endParaRPr>
          </a:p>
          <a:p>
            <a:pPr marL="0" indent="0" algn="ctr">
              <a:buNone/>
            </a:pPr>
            <a:r>
              <a:rPr lang="cs-CZ" sz="2800" b="1" dirty="0">
                <a:solidFill>
                  <a:srgbClr val="123F88"/>
                </a:solidFill>
              </a:rPr>
              <a:t>Naše společnost žije v tom, co lze bez nadsázky nazývat </a:t>
            </a:r>
            <a:r>
              <a:rPr lang="cs-CZ" sz="2800" b="1" dirty="0">
                <a:solidFill>
                  <a:srgbClr val="FF0000"/>
                </a:solidFill>
              </a:rPr>
              <a:t>vodním blahobytem</a:t>
            </a:r>
            <a:r>
              <a:rPr lang="cs-CZ" sz="2800" b="1" dirty="0">
                <a:solidFill>
                  <a:srgbClr val="123F88"/>
                </a:solidFill>
              </a:rPr>
              <a:t>. </a:t>
            </a:r>
          </a:p>
          <a:p>
            <a:pPr marL="0" indent="0" algn="ctr">
              <a:buNone/>
            </a:pPr>
            <a:r>
              <a:rPr lang="cs-CZ" sz="2800" b="1" dirty="0">
                <a:solidFill>
                  <a:srgbClr val="123F88"/>
                </a:solidFill>
              </a:rPr>
              <a:t>Různé prognózy a klimatické podmínky za uplynulých</a:t>
            </a:r>
          </a:p>
          <a:p>
            <a:pPr marL="0" indent="0" algn="ctr">
              <a:buNone/>
            </a:pPr>
            <a:r>
              <a:rPr lang="cs-CZ" sz="2800" b="1" dirty="0">
                <a:solidFill>
                  <a:srgbClr val="123F88"/>
                </a:solidFill>
              </a:rPr>
              <a:t> 6 let nám však ukazují, </a:t>
            </a:r>
          </a:p>
          <a:p>
            <a:pPr marL="0" indent="0" algn="ctr">
              <a:buNone/>
            </a:pPr>
            <a:r>
              <a:rPr lang="cs-CZ" sz="2800" b="1" dirty="0">
                <a:solidFill>
                  <a:srgbClr val="123F88"/>
                </a:solidFill>
              </a:rPr>
              <a:t>že </a:t>
            </a:r>
            <a:r>
              <a:rPr lang="cs-CZ" sz="2800" b="1" dirty="0">
                <a:solidFill>
                  <a:srgbClr val="C00000"/>
                </a:solidFill>
              </a:rPr>
              <a:t>tomu tak nemusí být napořád….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cs-CZ" sz="2160" dirty="0"/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7237362" y="0"/>
            <a:ext cx="144838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22777" eaLnBrk="1" hangingPunct="1">
              <a:spcBef>
                <a:spcPct val="50000"/>
              </a:spcBef>
            </a:pPr>
            <a:endParaRPr lang="cs-CZ" altLang="cs-CZ" sz="162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125" name="Picture 0" descr="svh_logo_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1551" y="5782633"/>
            <a:ext cx="597777" cy="26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4923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03114" y="838716"/>
            <a:ext cx="6993361" cy="1134826"/>
          </a:xfrm>
        </p:spPr>
        <p:txBody>
          <a:bodyPr anchor="ctr"/>
          <a:lstStyle/>
          <a:p>
            <a:pPr algn="ctr" eaLnBrk="1" hangingPunct="1">
              <a:tabLst>
                <a:tab pos="1131319" algn="l"/>
                <a:tab pos="1294160" algn="l"/>
                <a:tab pos="1457001" algn="l"/>
              </a:tabLst>
            </a:pPr>
            <a:r>
              <a:rPr lang="cs-CZ" sz="2519" b="1" dirty="0"/>
              <a:t>Koncepce na ochranu před následky sucha pro území České republiky</a:t>
            </a:r>
            <a:br>
              <a:rPr lang="cs-CZ" sz="2519" b="1" dirty="0"/>
            </a:br>
            <a:r>
              <a:rPr lang="cs-CZ" altLang="cs-CZ" sz="1440" b="1" dirty="0">
                <a:solidFill>
                  <a:schemeClr val="accent1">
                    <a:lumMod val="75000"/>
                  </a:schemeClr>
                </a:solidFill>
              </a:rPr>
              <a:t>24. 7. 2017 usnesení vlády č.528</a:t>
            </a:r>
            <a:r>
              <a:rPr lang="cs-CZ" altLang="cs-CZ" sz="1440" b="1" dirty="0">
                <a:solidFill>
                  <a:srgbClr val="0070C0"/>
                </a:solidFill>
              </a:rPr>
              <a:t/>
            </a:r>
            <a:br>
              <a:rPr lang="cs-CZ" altLang="cs-CZ" sz="1440" b="1" dirty="0">
                <a:solidFill>
                  <a:srgbClr val="0070C0"/>
                </a:solidFill>
              </a:rPr>
            </a:br>
            <a:r>
              <a:rPr lang="cs-CZ" sz="2519" b="1" dirty="0"/>
              <a:t/>
            </a:r>
            <a:br>
              <a:rPr lang="cs-CZ" sz="2519" b="1" dirty="0"/>
            </a:br>
            <a:r>
              <a:rPr lang="cs-CZ" altLang="cs-CZ" sz="2519" dirty="0"/>
              <a:t/>
            </a:r>
            <a:br>
              <a:rPr lang="cs-CZ" altLang="cs-CZ" sz="2519" dirty="0"/>
            </a:br>
            <a:endParaRPr lang="cs-CZ" altLang="cs-CZ" sz="1440" b="1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80879" y="1881918"/>
            <a:ext cx="6959727" cy="3625307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cs-CZ" sz="216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540"/>
              </a:spcAft>
            </a:pPr>
            <a:r>
              <a:rPr lang="cs-CZ" sz="2160" dirty="0">
                <a:solidFill>
                  <a:srgbClr val="002060"/>
                </a:solidFill>
              </a:rPr>
              <a:t>vytvoření jednotné komunikační platformy k suchu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540"/>
              </a:spcAft>
            </a:pPr>
            <a:r>
              <a:rPr lang="cs-CZ" sz="2160" dirty="0">
                <a:solidFill>
                  <a:srgbClr val="FF0000"/>
                </a:solidFill>
              </a:rPr>
              <a:t>posílení nebo vytváření nových vodních zdrojů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540"/>
              </a:spcAft>
            </a:pPr>
            <a:r>
              <a:rPr lang="cs-CZ" sz="2160" dirty="0">
                <a:solidFill>
                  <a:srgbClr val="002060"/>
                </a:solidFill>
              </a:rPr>
              <a:t>zvýšení objemu vody v půdě úpravami zemědělského hospodaření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540"/>
              </a:spcAft>
            </a:pPr>
            <a:r>
              <a:rPr lang="cs-CZ" sz="2160" dirty="0">
                <a:solidFill>
                  <a:srgbClr val="FF0000"/>
                </a:solidFill>
              </a:rPr>
              <a:t>zachování dostatečných průtoků ve vodních tocích po delší dobu než dosud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540"/>
              </a:spcAft>
            </a:pPr>
            <a:r>
              <a:rPr lang="cs-CZ" sz="2160" dirty="0">
                <a:solidFill>
                  <a:srgbClr val="002060"/>
                </a:solidFill>
              </a:rPr>
              <a:t>zásady zodpovědného hospodaření se srážkovými vodami a šetření vodou v různých technologiích</a:t>
            </a:r>
          </a:p>
          <a:p>
            <a:pPr marL="0" indent="0">
              <a:lnSpc>
                <a:spcPct val="90000"/>
              </a:lnSpc>
              <a:buNone/>
            </a:pPr>
            <a:endParaRPr lang="cs-CZ" sz="2160" dirty="0"/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7237362" y="0"/>
            <a:ext cx="144838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22777" eaLnBrk="1" hangingPunct="1">
              <a:spcBef>
                <a:spcPct val="50000"/>
              </a:spcBef>
            </a:pPr>
            <a:endParaRPr lang="cs-CZ" altLang="cs-CZ" sz="162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5125" name="Picture 0" descr="svh_logo_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1551" y="5782633"/>
            <a:ext cx="597777" cy="26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501186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udio">
  <a:themeElements>
    <a:clrScheme name="Studio 1">
      <a:dk1>
        <a:srgbClr val="000000"/>
      </a:dk1>
      <a:lt1>
        <a:srgbClr val="FFFFFF"/>
      </a:lt1>
      <a:dk2>
        <a:srgbClr val="336666"/>
      </a:dk2>
      <a:lt2>
        <a:srgbClr val="CCCC99"/>
      </a:lt2>
      <a:accent1>
        <a:srgbClr val="97CDCC"/>
      </a:accent1>
      <a:accent2>
        <a:srgbClr val="D6E0E0"/>
      </a:accent2>
      <a:accent3>
        <a:srgbClr val="FFFFFF"/>
      </a:accent3>
      <a:accent4>
        <a:srgbClr val="000000"/>
      </a:accent4>
      <a:accent5>
        <a:srgbClr val="C9E3E2"/>
      </a:accent5>
      <a:accent6>
        <a:srgbClr val="C2CBCB"/>
      </a:accent6>
      <a:hlink>
        <a:srgbClr val="99CC00"/>
      </a:hlink>
      <a:folHlink>
        <a:srgbClr val="336666"/>
      </a:folHlink>
    </a:clrScheme>
    <a:fontScheme name="Studi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2780</TotalTime>
  <Words>734</Words>
  <Application>Microsoft Office PowerPoint</Application>
  <PresentationFormat>Vlastní</PresentationFormat>
  <Paragraphs>154</Paragraphs>
  <Slides>22</Slides>
  <Notes>14</Notes>
  <HiddenSlides>0</HiddenSlides>
  <MMClips>5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22</vt:i4>
      </vt:variant>
    </vt:vector>
  </HeadingPairs>
  <TitlesOfParts>
    <vt:vector size="31" baseType="lpstr">
      <vt:lpstr>Arial</vt:lpstr>
      <vt:lpstr>Arial</vt:lpstr>
      <vt:lpstr>Arial Black</vt:lpstr>
      <vt:lpstr>Arial Unicode MS</vt:lpstr>
      <vt:lpstr>Calibri</vt:lpstr>
      <vt:lpstr>Times New Roman</vt:lpstr>
      <vt:lpstr>Wingdings</vt:lpstr>
      <vt:lpstr>Motiv systému Office</vt:lpstr>
      <vt:lpstr>Studio</vt:lpstr>
      <vt:lpstr>Prezentace aplikace PowerPoint</vt:lpstr>
      <vt:lpstr>Prezentace aplikace PowerPoint</vt:lpstr>
      <vt:lpstr>Prezentace aplikace PowerPoint</vt:lpstr>
      <vt:lpstr>Trvalé prioritní okruhy  činnosti SVH ČR  </vt:lpstr>
      <vt:lpstr>Spotřeba vody  </vt:lpstr>
      <vt:lpstr>Spotřeba vody</vt:lpstr>
      <vt:lpstr>Spotřeba vody - vodní stopa</vt:lpstr>
      <vt:lpstr>Sucho a nedostatek vody…  </vt:lpstr>
      <vt:lpstr>Koncepce na ochranu před následky sucha pro území České republiky 24. 7. 2017 usnesení vlády č.528   </vt:lpstr>
      <vt:lpstr>Prezentace aplikace PowerPoint</vt:lpstr>
      <vt:lpstr>Navrhovaná prioritní opatření k podpoře z veřejných zdrojů po r.2020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Příprava mediální kampaně </vt:lpstr>
      <vt:lpstr>Voda a civilizace </vt:lpstr>
      <vt:lpstr>Prezentace aplikace PowerPoint</vt:lpstr>
      <vt:lpstr>Prezentace aplikace PowerPoint</vt:lpstr>
    </vt:vector>
  </TitlesOfParts>
  <Company>ZVHS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Kubala Petr</dc:creator>
  <cp:lastModifiedBy>Michal</cp:lastModifiedBy>
  <cp:revision>266</cp:revision>
  <cp:lastPrinted>2017-11-20T12:26:01Z</cp:lastPrinted>
  <dcterms:created xsi:type="dcterms:W3CDTF">2015-09-08T06:29:21Z</dcterms:created>
  <dcterms:modified xsi:type="dcterms:W3CDTF">2019-11-25T09:43:48Z</dcterms:modified>
</cp:coreProperties>
</file>